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6" r:id="rId2"/>
    <p:sldId id="273" r:id="rId3"/>
    <p:sldId id="294" r:id="rId4"/>
    <p:sldId id="293" r:id="rId5"/>
    <p:sldId id="290" r:id="rId6"/>
    <p:sldId id="302" r:id="rId7"/>
    <p:sldId id="291" r:id="rId8"/>
    <p:sldId id="296" r:id="rId9"/>
    <p:sldId id="258" r:id="rId10"/>
    <p:sldId id="259" r:id="rId11"/>
    <p:sldId id="274" r:id="rId12"/>
    <p:sldId id="260" r:id="rId13"/>
    <p:sldId id="297" r:id="rId14"/>
    <p:sldId id="298" r:id="rId15"/>
    <p:sldId id="279" r:id="rId16"/>
    <p:sldId id="278" r:id="rId17"/>
    <p:sldId id="299" r:id="rId18"/>
    <p:sldId id="280" r:id="rId19"/>
    <p:sldId id="283" r:id="rId20"/>
    <p:sldId id="284" r:id="rId21"/>
    <p:sldId id="300" r:id="rId22"/>
    <p:sldId id="301" r:id="rId2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33CCCC"/>
    <a:srgbClr val="00CC99"/>
    <a:srgbClr val="CCFFFF"/>
    <a:srgbClr val="66CCFF"/>
    <a:srgbClr val="99FFCC"/>
  </p:clrMru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633" autoAdjust="0"/>
  </p:normalViewPr>
  <p:slideViewPr>
    <p:cSldViewPr>
      <p:cViewPr varScale="1">
        <p:scale>
          <a:sx n="77" d="100"/>
          <a:sy n="77" d="100"/>
        </p:scale>
        <p:origin x="-13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D70DA9-F1C3-4BF0-852F-65DAD116F313}" type="doc">
      <dgm:prSet loTypeId="urn:microsoft.com/office/officeart/2005/8/layout/cycle5" loCatId="cycle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NZ"/>
        </a:p>
      </dgm:t>
    </dgm:pt>
    <dgm:pt modelId="{DAAE2E15-EB9C-48DB-A4E4-022555BA0D77}">
      <dgm:prSet phldrT="[Text]" custT="1"/>
      <dgm:spPr/>
      <dgm:t>
        <a:bodyPr/>
        <a:lstStyle/>
        <a:p>
          <a:r>
            <a:rPr lang="en-NZ" sz="2000" b="1" baseline="0" dirty="0" smtClean="0">
              <a:solidFill>
                <a:schemeClr val="accent6">
                  <a:lumMod val="50000"/>
                </a:schemeClr>
              </a:solidFill>
              <a:latin typeface="Verdana" pitchFamily="34" charset="0"/>
            </a:rPr>
            <a:t>Two data gathering tools (online &amp; hardcopy): </a:t>
          </a:r>
        </a:p>
        <a:p>
          <a:r>
            <a:rPr lang="en-NZ" sz="2000" b="1" baseline="0" dirty="0" smtClean="0">
              <a:solidFill>
                <a:schemeClr val="accent6">
                  <a:lumMod val="50000"/>
                </a:schemeClr>
              </a:solidFill>
            </a:rPr>
            <a:t>Student Survey </a:t>
          </a:r>
          <a:r>
            <a:rPr lang="en-NZ" sz="2000" b="1" baseline="0" dirty="0" smtClean="0">
              <a:solidFill>
                <a:srgbClr val="00B050"/>
              </a:solidFill>
              <a:latin typeface="Verdana" pitchFamily="34" charset="0"/>
            </a:rPr>
            <a:t>(2 parallel versions) </a:t>
          </a:r>
        </a:p>
        <a:p>
          <a:r>
            <a:rPr lang="en-NZ" sz="2000" b="1" baseline="0" dirty="0" smtClean="0">
              <a:solidFill>
                <a:schemeClr val="accent6">
                  <a:lumMod val="50000"/>
                </a:schemeClr>
              </a:solidFill>
            </a:rPr>
            <a:t>School Self Review Tool (SSRT)/</a:t>
          </a:r>
          <a:r>
            <a:rPr lang="en-NZ" sz="2000" b="1" baseline="0" dirty="0" smtClean="0">
              <a:solidFill>
                <a:srgbClr val="00B050"/>
              </a:solidFill>
            </a:rPr>
            <a:t>Teacher Survey</a:t>
          </a:r>
        </a:p>
      </dgm:t>
    </dgm:pt>
    <dgm:pt modelId="{626C309D-0775-4888-9D83-0F4DD22B3216}" type="parTrans" cxnId="{F1DFDDC1-DD7B-46B4-95BC-7DC12C0B997A}">
      <dgm:prSet/>
      <dgm:spPr/>
      <dgm:t>
        <a:bodyPr/>
        <a:lstStyle/>
        <a:p>
          <a:endParaRPr lang="en-NZ"/>
        </a:p>
      </dgm:t>
    </dgm:pt>
    <dgm:pt modelId="{C19F2DAF-23BA-46C4-BCE0-6D451496E0BB}" type="sibTrans" cxnId="{F1DFDDC1-DD7B-46B4-95BC-7DC12C0B997A}">
      <dgm:prSet/>
      <dgm:spPr/>
      <dgm:t>
        <a:bodyPr/>
        <a:lstStyle/>
        <a:p>
          <a:endParaRPr lang="en-NZ" dirty="0"/>
        </a:p>
      </dgm:t>
    </dgm:pt>
    <dgm:pt modelId="{986C95C8-D79B-47B5-84CB-E521B61C8E30}">
      <dgm:prSet phldrT="[Text]" custT="1"/>
      <dgm:spPr/>
      <dgm:t>
        <a:bodyPr/>
        <a:lstStyle/>
        <a:p>
          <a:r>
            <a:rPr lang="en-NZ" sz="2000" b="1" baseline="0" dirty="0" smtClean="0">
              <a:solidFill>
                <a:schemeClr val="accent6">
                  <a:lumMod val="50000"/>
                </a:schemeClr>
              </a:solidFill>
              <a:latin typeface="Verdana" pitchFamily="34" charset="0"/>
            </a:rPr>
            <a:t>Support for the tools </a:t>
          </a:r>
          <a:r>
            <a:rPr lang="en-NZ" sz="2000" baseline="0" dirty="0" smtClean="0">
              <a:solidFill>
                <a:schemeClr val="accent6">
                  <a:lumMod val="50000"/>
                </a:schemeClr>
              </a:solidFill>
            </a:rPr>
            <a:t>(reporting, scoring)</a:t>
          </a:r>
          <a:endParaRPr lang="en-NZ" sz="2000" baseline="0" dirty="0">
            <a:solidFill>
              <a:schemeClr val="accent6">
                <a:lumMod val="50000"/>
              </a:schemeClr>
            </a:solidFill>
          </a:endParaRPr>
        </a:p>
      </dgm:t>
    </dgm:pt>
    <dgm:pt modelId="{2E5EBCE8-02D8-4947-B7D2-F583BE0950AD}" type="parTrans" cxnId="{96EC3365-D05E-458D-840F-C48A5EE2C186}">
      <dgm:prSet/>
      <dgm:spPr/>
      <dgm:t>
        <a:bodyPr/>
        <a:lstStyle/>
        <a:p>
          <a:endParaRPr lang="en-NZ"/>
        </a:p>
      </dgm:t>
    </dgm:pt>
    <dgm:pt modelId="{87798DBE-70DE-456A-A39C-91A02B7E0395}" type="sibTrans" cxnId="{96EC3365-D05E-458D-840F-C48A5EE2C186}">
      <dgm:prSet/>
      <dgm:spPr/>
      <dgm:t>
        <a:bodyPr/>
        <a:lstStyle/>
        <a:p>
          <a:endParaRPr lang="en-NZ" dirty="0"/>
        </a:p>
      </dgm:t>
    </dgm:pt>
    <dgm:pt modelId="{9EDFB96A-9324-4329-9506-EEF0543C3DA7}">
      <dgm:prSet phldrT="[Text]" custT="1"/>
      <dgm:spPr/>
      <dgm:t>
        <a:bodyPr/>
        <a:lstStyle/>
        <a:p>
          <a:r>
            <a:rPr lang="en-NZ" sz="2000" b="1" baseline="0" dirty="0" smtClean="0">
              <a:solidFill>
                <a:schemeClr val="accent6">
                  <a:lumMod val="50000"/>
                </a:schemeClr>
              </a:solidFill>
              <a:latin typeface="Verdana" pitchFamily="34" charset="0"/>
            </a:rPr>
            <a:t>Next step modules </a:t>
          </a:r>
          <a:r>
            <a:rPr lang="en-NZ" sz="2000" baseline="0" dirty="0" smtClean="0">
              <a:solidFill>
                <a:schemeClr val="accent6">
                  <a:lumMod val="50000"/>
                </a:schemeClr>
              </a:solidFill>
            </a:rPr>
            <a:t>(resources, information)</a:t>
          </a:r>
          <a:endParaRPr lang="en-NZ" sz="2000" baseline="0" dirty="0">
            <a:solidFill>
              <a:schemeClr val="accent6">
                <a:lumMod val="50000"/>
              </a:schemeClr>
            </a:solidFill>
          </a:endParaRPr>
        </a:p>
      </dgm:t>
    </dgm:pt>
    <dgm:pt modelId="{98E0A8EC-31F0-4193-9897-000EDACF53FE}" type="parTrans" cxnId="{286ABE08-C4E3-4474-AF89-CFEC5AFC68CA}">
      <dgm:prSet/>
      <dgm:spPr/>
      <dgm:t>
        <a:bodyPr/>
        <a:lstStyle/>
        <a:p>
          <a:endParaRPr lang="en-NZ"/>
        </a:p>
      </dgm:t>
    </dgm:pt>
    <dgm:pt modelId="{B73E13F2-C919-4C86-ABB1-73CB842A9C69}" type="sibTrans" cxnId="{286ABE08-C4E3-4474-AF89-CFEC5AFC68CA}">
      <dgm:prSet/>
      <dgm:spPr/>
      <dgm:t>
        <a:bodyPr/>
        <a:lstStyle/>
        <a:p>
          <a:endParaRPr lang="en-NZ" dirty="0"/>
        </a:p>
      </dgm:t>
    </dgm:pt>
    <dgm:pt modelId="{BE3E51E5-BBA7-494F-B6E6-309D4370F30D}" type="pres">
      <dgm:prSet presAssocID="{E0D70DA9-F1C3-4BF0-852F-65DAD116F31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NZ"/>
        </a:p>
      </dgm:t>
    </dgm:pt>
    <dgm:pt modelId="{964987BA-C874-4246-8502-3660D1969D46}" type="pres">
      <dgm:prSet presAssocID="{DAAE2E15-EB9C-48DB-A4E4-022555BA0D77}" presName="node" presStyleLbl="node1" presStyleIdx="0" presStyleCnt="3" custScaleX="264533" custScaleY="74559" custRadScaleRad="99026" custRadScaleInc="-1223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4C668F2B-B8EE-42F5-8C60-CE6B39BBEA26}" type="pres">
      <dgm:prSet presAssocID="{DAAE2E15-EB9C-48DB-A4E4-022555BA0D77}" presName="spNode" presStyleCnt="0"/>
      <dgm:spPr/>
    </dgm:pt>
    <dgm:pt modelId="{3FA445E7-E252-48C3-A8AD-BA83B98B29EA}" type="pres">
      <dgm:prSet presAssocID="{C19F2DAF-23BA-46C4-BCE0-6D451496E0BB}" presName="sibTrans" presStyleLbl="sibTrans1D1" presStyleIdx="0" presStyleCnt="3"/>
      <dgm:spPr/>
      <dgm:t>
        <a:bodyPr/>
        <a:lstStyle/>
        <a:p>
          <a:endParaRPr lang="en-NZ"/>
        </a:p>
      </dgm:t>
    </dgm:pt>
    <dgm:pt modelId="{FD845FE2-B888-4921-B75F-67F7817E7D1E}" type="pres">
      <dgm:prSet presAssocID="{986C95C8-D79B-47B5-84CB-E521B61C8E30}" presName="node" presStyleLbl="node1" presStyleIdx="1" presStyleCnt="3" custScaleX="132258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3F46B62E-4914-408C-938C-D92C3C6FD45C}" type="pres">
      <dgm:prSet presAssocID="{986C95C8-D79B-47B5-84CB-E521B61C8E30}" presName="spNode" presStyleCnt="0"/>
      <dgm:spPr/>
    </dgm:pt>
    <dgm:pt modelId="{D8156C71-F205-4304-A702-C0807D13ECF4}" type="pres">
      <dgm:prSet presAssocID="{87798DBE-70DE-456A-A39C-91A02B7E0395}" presName="sibTrans" presStyleLbl="sibTrans1D1" presStyleIdx="1" presStyleCnt="3"/>
      <dgm:spPr/>
      <dgm:t>
        <a:bodyPr/>
        <a:lstStyle/>
        <a:p>
          <a:endParaRPr lang="en-NZ"/>
        </a:p>
      </dgm:t>
    </dgm:pt>
    <dgm:pt modelId="{2C80011F-16A9-4531-B306-D42EB57683F9}" type="pres">
      <dgm:prSet presAssocID="{9EDFB96A-9324-4329-9506-EEF0543C3DA7}" presName="node" presStyleLbl="node1" presStyleIdx="2" presStyleCnt="3" custScaleX="123579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7C6AD6F4-4C3B-4E58-BF1F-C722AF8B4007}" type="pres">
      <dgm:prSet presAssocID="{9EDFB96A-9324-4329-9506-EEF0543C3DA7}" presName="spNode" presStyleCnt="0"/>
      <dgm:spPr/>
    </dgm:pt>
    <dgm:pt modelId="{212CB21B-5494-4806-A307-8AF64FD16477}" type="pres">
      <dgm:prSet presAssocID="{B73E13F2-C919-4C86-ABB1-73CB842A9C69}" presName="sibTrans" presStyleLbl="sibTrans1D1" presStyleIdx="2" presStyleCnt="3"/>
      <dgm:spPr/>
      <dgm:t>
        <a:bodyPr/>
        <a:lstStyle/>
        <a:p>
          <a:endParaRPr lang="en-NZ"/>
        </a:p>
      </dgm:t>
    </dgm:pt>
  </dgm:ptLst>
  <dgm:cxnLst>
    <dgm:cxn modelId="{9BACA0A4-D923-42F5-8120-1D79593875CE}" type="presOf" srcId="{E0D70DA9-F1C3-4BF0-852F-65DAD116F313}" destId="{BE3E51E5-BBA7-494F-B6E6-309D4370F30D}" srcOrd="0" destOrd="0" presId="urn:microsoft.com/office/officeart/2005/8/layout/cycle5"/>
    <dgm:cxn modelId="{F1DFDDC1-DD7B-46B4-95BC-7DC12C0B997A}" srcId="{E0D70DA9-F1C3-4BF0-852F-65DAD116F313}" destId="{DAAE2E15-EB9C-48DB-A4E4-022555BA0D77}" srcOrd="0" destOrd="0" parTransId="{626C309D-0775-4888-9D83-0F4DD22B3216}" sibTransId="{C19F2DAF-23BA-46C4-BCE0-6D451496E0BB}"/>
    <dgm:cxn modelId="{6D53F221-5D1E-4652-B956-0D97EBC81A6B}" type="presOf" srcId="{DAAE2E15-EB9C-48DB-A4E4-022555BA0D77}" destId="{964987BA-C874-4246-8502-3660D1969D46}" srcOrd="0" destOrd="0" presId="urn:microsoft.com/office/officeart/2005/8/layout/cycle5"/>
    <dgm:cxn modelId="{AD40B5F6-AE51-4F6D-B42C-1E9010ADC541}" type="presOf" srcId="{986C95C8-D79B-47B5-84CB-E521B61C8E30}" destId="{FD845FE2-B888-4921-B75F-67F7817E7D1E}" srcOrd="0" destOrd="0" presId="urn:microsoft.com/office/officeart/2005/8/layout/cycle5"/>
    <dgm:cxn modelId="{96EC3365-D05E-458D-840F-C48A5EE2C186}" srcId="{E0D70DA9-F1C3-4BF0-852F-65DAD116F313}" destId="{986C95C8-D79B-47B5-84CB-E521B61C8E30}" srcOrd="1" destOrd="0" parTransId="{2E5EBCE8-02D8-4947-B7D2-F583BE0950AD}" sibTransId="{87798DBE-70DE-456A-A39C-91A02B7E0395}"/>
    <dgm:cxn modelId="{F732998B-5C41-496F-B7B5-5CE7F174E638}" type="presOf" srcId="{B73E13F2-C919-4C86-ABB1-73CB842A9C69}" destId="{212CB21B-5494-4806-A307-8AF64FD16477}" srcOrd="0" destOrd="0" presId="urn:microsoft.com/office/officeart/2005/8/layout/cycle5"/>
    <dgm:cxn modelId="{286ABE08-C4E3-4474-AF89-CFEC5AFC68CA}" srcId="{E0D70DA9-F1C3-4BF0-852F-65DAD116F313}" destId="{9EDFB96A-9324-4329-9506-EEF0543C3DA7}" srcOrd="2" destOrd="0" parTransId="{98E0A8EC-31F0-4193-9897-000EDACF53FE}" sibTransId="{B73E13F2-C919-4C86-ABB1-73CB842A9C69}"/>
    <dgm:cxn modelId="{72F5FF82-6FE0-4E1D-A68B-800CBC7EDFA6}" type="presOf" srcId="{9EDFB96A-9324-4329-9506-EEF0543C3DA7}" destId="{2C80011F-16A9-4531-B306-D42EB57683F9}" srcOrd="0" destOrd="0" presId="urn:microsoft.com/office/officeart/2005/8/layout/cycle5"/>
    <dgm:cxn modelId="{445A404D-F223-44DD-AF3D-9EEBA204E792}" type="presOf" srcId="{C19F2DAF-23BA-46C4-BCE0-6D451496E0BB}" destId="{3FA445E7-E252-48C3-A8AD-BA83B98B29EA}" srcOrd="0" destOrd="0" presId="urn:microsoft.com/office/officeart/2005/8/layout/cycle5"/>
    <dgm:cxn modelId="{DC879F2F-65B8-487F-8A61-3BD24EC0CBED}" type="presOf" srcId="{87798DBE-70DE-456A-A39C-91A02B7E0395}" destId="{D8156C71-F205-4304-A702-C0807D13ECF4}" srcOrd="0" destOrd="0" presId="urn:microsoft.com/office/officeart/2005/8/layout/cycle5"/>
    <dgm:cxn modelId="{121B27E7-E45E-4885-9DDC-51455B690B42}" type="presParOf" srcId="{BE3E51E5-BBA7-494F-B6E6-309D4370F30D}" destId="{964987BA-C874-4246-8502-3660D1969D46}" srcOrd="0" destOrd="0" presId="urn:microsoft.com/office/officeart/2005/8/layout/cycle5"/>
    <dgm:cxn modelId="{55A28583-CE13-4AAC-A4B9-D6652F94BD26}" type="presParOf" srcId="{BE3E51E5-BBA7-494F-B6E6-309D4370F30D}" destId="{4C668F2B-B8EE-42F5-8C60-CE6B39BBEA26}" srcOrd="1" destOrd="0" presId="urn:microsoft.com/office/officeart/2005/8/layout/cycle5"/>
    <dgm:cxn modelId="{24CF2F05-09E9-41C5-9DC4-CE3E7A018BA2}" type="presParOf" srcId="{BE3E51E5-BBA7-494F-B6E6-309D4370F30D}" destId="{3FA445E7-E252-48C3-A8AD-BA83B98B29EA}" srcOrd="2" destOrd="0" presId="urn:microsoft.com/office/officeart/2005/8/layout/cycle5"/>
    <dgm:cxn modelId="{B5409554-0422-40D1-BD6D-82D82932EC50}" type="presParOf" srcId="{BE3E51E5-BBA7-494F-B6E6-309D4370F30D}" destId="{FD845FE2-B888-4921-B75F-67F7817E7D1E}" srcOrd="3" destOrd="0" presId="urn:microsoft.com/office/officeart/2005/8/layout/cycle5"/>
    <dgm:cxn modelId="{FC2C7533-7784-4133-94D6-5C5C1DAD4ABA}" type="presParOf" srcId="{BE3E51E5-BBA7-494F-B6E6-309D4370F30D}" destId="{3F46B62E-4914-408C-938C-D92C3C6FD45C}" srcOrd="4" destOrd="0" presId="urn:microsoft.com/office/officeart/2005/8/layout/cycle5"/>
    <dgm:cxn modelId="{8BCBB08A-38E3-4433-ACCB-ACAEA268DAFE}" type="presParOf" srcId="{BE3E51E5-BBA7-494F-B6E6-309D4370F30D}" destId="{D8156C71-F205-4304-A702-C0807D13ECF4}" srcOrd="5" destOrd="0" presId="urn:microsoft.com/office/officeart/2005/8/layout/cycle5"/>
    <dgm:cxn modelId="{D34821FA-16CC-4457-94F0-84E622ABC4B9}" type="presParOf" srcId="{BE3E51E5-BBA7-494F-B6E6-309D4370F30D}" destId="{2C80011F-16A9-4531-B306-D42EB57683F9}" srcOrd="6" destOrd="0" presId="urn:microsoft.com/office/officeart/2005/8/layout/cycle5"/>
    <dgm:cxn modelId="{8B53146B-20BF-4124-A85D-72EA9F3F0C1E}" type="presParOf" srcId="{BE3E51E5-BBA7-494F-B6E6-309D4370F30D}" destId="{7C6AD6F4-4C3B-4E58-BF1F-C722AF8B4007}" srcOrd="7" destOrd="0" presId="urn:microsoft.com/office/officeart/2005/8/layout/cycle5"/>
    <dgm:cxn modelId="{6EB52DBE-AA88-40F1-B842-EEA71A2275C3}" type="presParOf" srcId="{BE3E51E5-BBA7-494F-B6E6-309D4370F30D}" destId="{212CB21B-5494-4806-A307-8AF64FD16477}" srcOrd="8" destOrd="0" presId="urn:microsoft.com/office/officeart/2005/8/layout/cycle5"/>
  </dgm:cxnLst>
  <dgm:bg/>
  <dgm:whole>
    <a:ln w="15875">
      <a:solidFill>
        <a:schemeClr val="accent1">
          <a:alpha val="93000"/>
        </a:schemeClr>
      </a:solidFill>
    </a:ln>
  </dgm:whole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C51F12-D119-455B-979A-5A207E0ABCFD}" type="doc">
      <dgm:prSet loTypeId="urn:microsoft.com/office/officeart/2005/8/layout/cycle1" loCatId="cycle" qsTypeId="urn:microsoft.com/office/officeart/2005/8/quickstyle/simple3" qsCatId="simple" csTypeId="urn:microsoft.com/office/officeart/2005/8/colors/accent1_2#2" csCatId="accent1" phldr="1"/>
      <dgm:spPr/>
      <dgm:t>
        <a:bodyPr/>
        <a:lstStyle/>
        <a:p>
          <a:endParaRPr lang="en-NZ"/>
        </a:p>
      </dgm:t>
    </dgm:pt>
    <dgm:pt modelId="{7F38B69C-FADA-4BF7-A86E-36B8B4881EEE}">
      <dgm:prSet phldrT="[Text]" custT="1"/>
      <dgm:spPr/>
      <dgm:t>
        <a:bodyPr/>
        <a:lstStyle/>
        <a:p>
          <a:r>
            <a:rPr lang="en-NZ" sz="2400" b="1" baseline="0" dirty="0" smtClean="0"/>
            <a:t>Self-review cycle </a:t>
          </a:r>
          <a:endParaRPr lang="en-NZ" sz="2400" b="1" baseline="0" dirty="0"/>
        </a:p>
      </dgm:t>
    </dgm:pt>
    <dgm:pt modelId="{FEA7E3D5-FA1E-4C01-B770-5EA61ED6F752}" type="parTrans" cxnId="{58219BBD-D0F3-4CAD-8DB6-252184BC3DC9}">
      <dgm:prSet/>
      <dgm:spPr/>
      <dgm:t>
        <a:bodyPr/>
        <a:lstStyle/>
        <a:p>
          <a:endParaRPr lang="en-NZ"/>
        </a:p>
      </dgm:t>
    </dgm:pt>
    <dgm:pt modelId="{7A529D11-5415-4A20-81D6-E621E77B5ACA}" type="sibTrans" cxnId="{58219BBD-D0F3-4CAD-8DB6-252184BC3DC9}">
      <dgm:prSet/>
      <dgm:spPr/>
      <dgm:t>
        <a:bodyPr/>
        <a:lstStyle/>
        <a:p>
          <a:endParaRPr lang="en-NZ" dirty="0"/>
        </a:p>
      </dgm:t>
    </dgm:pt>
    <dgm:pt modelId="{AD8A0F75-C4C3-42F0-A31F-8A71915EF4D1}">
      <dgm:prSet phldrT="[Text]"/>
      <dgm:spPr/>
      <dgm:t>
        <a:bodyPr/>
        <a:lstStyle/>
        <a:p>
          <a:r>
            <a:rPr lang="en-NZ" dirty="0" smtClean="0"/>
            <a:t> </a:t>
          </a:r>
          <a:endParaRPr lang="en-NZ" dirty="0"/>
        </a:p>
      </dgm:t>
    </dgm:pt>
    <dgm:pt modelId="{E37A086A-625F-4192-B4E7-8271CEC7C085}" type="parTrans" cxnId="{7BB1C3FA-8AF8-4D07-B919-0B18A65AC5C7}">
      <dgm:prSet/>
      <dgm:spPr/>
      <dgm:t>
        <a:bodyPr/>
        <a:lstStyle/>
        <a:p>
          <a:endParaRPr lang="en-NZ"/>
        </a:p>
      </dgm:t>
    </dgm:pt>
    <dgm:pt modelId="{96CA783B-5986-401D-A874-70E23476F49B}" type="sibTrans" cxnId="{7BB1C3FA-8AF8-4D07-B919-0B18A65AC5C7}">
      <dgm:prSet/>
      <dgm:spPr/>
      <dgm:t>
        <a:bodyPr/>
        <a:lstStyle/>
        <a:p>
          <a:endParaRPr lang="en-NZ" dirty="0"/>
        </a:p>
      </dgm:t>
    </dgm:pt>
    <dgm:pt modelId="{BC9AB67D-67A5-4E64-A302-F02F7C8EA7B8}">
      <dgm:prSet phldrT="[Text]"/>
      <dgm:spPr/>
      <dgm:t>
        <a:bodyPr/>
        <a:lstStyle/>
        <a:p>
          <a:r>
            <a:rPr lang="en-NZ" dirty="0" smtClean="0"/>
            <a:t> </a:t>
          </a:r>
          <a:endParaRPr lang="en-NZ" dirty="0"/>
        </a:p>
      </dgm:t>
    </dgm:pt>
    <dgm:pt modelId="{992403CB-1217-4828-81D0-658D34C6A0E6}" type="parTrans" cxnId="{C2687F71-5E20-48D4-86C7-9C3A720674A4}">
      <dgm:prSet/>
      <dgm:spPr/>
      <dgm:t>
        <a:bodyPr/>
        <a:lstStyle/>
        <a:p>
          <a:endParaRPr lang="en-NZ"/>
        </a:p>
      </dgm:t>
    </dgm:pt>
    <dgm:pt modelId="{6A843BC3-3BA1-4067-B92A-95D7B811235D}" type="sibTrans" cxnId="{C2687F71-5E20-48D4-86C7-9C3A720674A4}">
      <dgm:prSet/>
      <dgm:spPr/>
      <dgm:t>
        <a:bodyPr/>
        <a:lstStyle/>
        <a:p>
          <a:endParaRPr lang="en-NZ" dirty="0"/>
        </a:p>
      </dgm:t>
    </dgm:pt>
    <dgm:pt modelId="{23C1FFDA-6AD3-43FC-952A-C418A3E8C92C}">
      <dgm:prSet phldrT="[Text]" custT="1"/>
      <dgm:spPr/>
      <dgm:t>
        <a:bodyPr/>
        <a:lstStyle/>
        <a:p>
          <a:r>
            <a:rPr lang="en-NZ" sz="2400" b="1" baseline="0" dirty="0" smtClean="0"/>
            <a:t>Self-review cycle</a:t>
          </a:r>
        </a:p>
      </dgm:t>
    </dgm:pt>
    <dgm:pt modelId="{467D3F1C-25F7-4FAF-B77A-08D240610AB1}" type="parTrans" cxnId="{DC0419F9-445F-4A67-B4E0-AAC34E0E5BF9}">
      <dgm:prSet/>
      <dgm:spPr/>
      <dgm:t>
        <a:bodyPr/>
        <a:lstStyle/>
        <a:p>
          <a:endParaRPr lang="en-NZ"/>
        </a:p>
      </dgm:t>
    </dgm:pt>
    <dgm:pt modelId="{18860420-3ACA-49A7-A296-F889A9710526}" type="sibTrans" cxnId="{DC0419F9-445F-4A67-B4E0-AAC34E0E5BF9}">
      <dgm:prSet/>
      <dgm:spPr/>
      <dgm:t>
        <a:bodyPr/>
        <a:lstStyle/>
        <a:p>
          <a:endParaRPr lang="en-NZ" dirty="0"/>
        </a:p>
      </dgm:t>
    </dgm:pt>
    <dgm:pt modelId="{CA07D2A0-51CD-47CA-BF0E-ABD103AEF3BB}" type="pres">
      <dgm:prSet presAssocID="{47C51F12-D119-455B-979A-5A207E0ABCF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NZ"/>
        </a:p>
      </dgm:t>
    </dgm:pt>
    <dgm:pt modelId="{96181643-C66F-4B1E-9AE0-B4D2281CD38B}" type="pres">
      <dgm:prSet presAssocID="{7F38B69C-FADA-4BF7-A86E-36B8B4881EEE}" presName="dummy" presStyleCnt="0"/>
      <dgm:spPr/>
      <dgm:t>
        <a:bodyPr/>
        <a:lstStyle/>
        <a:p>
          <a:endParaRPr lang="en-NZ"/>
        </a:p>
      </dgm:t>
    </dgm:pt>
    <dgm:pt modelId="{034CE854-9572-46F0-88B4-C2CE5B841219}" type="pres">
      <dgm:prSet presAssocID="{7F38B69C-FADA-4BF7-A86E-36B8B4881EEE}" presName="node" presStyleLbl="revTx" presStyleIdx="0" presStyleCnt="4" custScaleX="130990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AE643C7C-2140-4242-8C5B-A3361F72DC79}" type="pres">
      <dgm:prSet presAssocID="{7A529D11-5415-4A20-81D6-E621E77B5ACA}" presName="sibTrans" presStyleLbl="node1" presStyleIdx="0" presStyleCnt="4"/>
      <dgm:spPr/>
      <dgm:t>
        <a:bodyPr/>
        <a:lstStyle/>
        <a:p>
          <a:endParaRPr lang="en-NZ"/>
        </a:p>
      </dgm:t>
    </dgm:pt>
    <dgm:pt modelId="{A999CC27-2F3F-4523-9196-CC904AD60B01}" type="pres">
      <dgm:prSet presAssocID="{AD8A0F75-C4C3-42F0-A31F-8A71915EF4D1}" presName="dummy" presStyleCnt="0"/>
      <dgm:spPr/>
      <dgm:t>
        <a:bodyPr/>
        <a:lstStyle/>
        <a:p>
          <a:endParaRPr lang="en-NZ"/>
        </a:p>
      </dgm:t>
    </dgm:pt>
    <dgm:pt modelId="{E06D79E7-5FAA-4405-BF3F-1D80C5FD4425}" type="pres">
      <dgm:prSet presAssocID="{AD8A0F75-C4C3-42F0-A31F-8A71915EF4D1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F16C6E8E-043C-4602-A34E-28DDB511158F}" type="pres">
      <dgm:prSet presAssocID="{96CA783B-5986-401D-A874-70E23476F49B}" presName="sibTrans" presStyleLbl="node1" presStyleIdx="1" presStyleCnt="4"/>
      <dgm:spPr/>
      <dgm:t>
        <a:bodyPr/>
        <a:lstStyle/>
        <a:p>
          <a:endParaRPr lang="en-NZ"/>
        </a:p>
      </dgm:t>
    </dgm:pt>
    <dgm:pt modelId="{D8BAFD8A-902A-49C3-93A2-B485C777F448}" type="pres">
      <dgm:prSet presAssocID="{BC9AB67D-67A5-4E64-A302-F02F7C8EA7B8}" presName="dummy" presStyleCnt="0"/>
      <dgm:spPr/>
      <dgm:t>
        <a:bodyPr/>
        <a:lstStyle/>
        <a:p>
          <a:endParaRPr lang="en-NZ"/>
        </a:p>
      </dgm:t>
    </dgm:pt>
    <dgm:pt modelId="{E641A95B-309C-48FC-9202-573B2FAA9181}" type="pres">
      <dgm:prSet presAssocID="{BC9AB67D-67A5-4E64-A302-F02F7C8EA7B8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FCDB3352-D316-4153-8CAA-36BCF332C428}" type="pres">
      <dgm:prSet presAssocID="{6A843BC3-3BA1-4067-B92A-95D7B811235D}" presName="sibTrans" presStyleLbl="node1" presStyleIdx="2" presStyleCnt="4"/>
      <dgm:spPr/>
      <dgm:t>
        <a:bodyPr/>
        <a:lstStyle/>
        <a:p>
          <a:endParaRPr lang="en-NZ"/>
        </a:p>
      </dgm:t>
    </dgm:pt>
    <dgm:pt modelId="{0478BF97-120E-4CF3-9989-F055322B167B}" type="pres">
      <dgm:prSet presAssocID="{23C1FFDA-6AD3-43FC-952A-C418A3E8C92C}" presName="dummy" presStyleCnt="0"/>
      <dgm:spPr/>
      <dgm:t>
        <a:bodyPr/>
        <a:lstStyle/>
        <a:p>
          <a:endParaRPr lang="en-NZ"/>
        </a:p>
      </dgm:t>
    </dgm:pt>
    <dgm:pt modelId="{5261D4CB-0E4B-4A69-BF89-584E93673161}" type="pres">
      <dgm:prSet presAssocID="{23C1FFDA-6AD3-43FC-952A-C418A3E8C92C}" presName="node" presStyleLbl="revTx" presStyleIdx="3" presStyleCnt="4" custScaleX="133240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A53848C2-F52B-46D7-9888-A03FD47CECA4}" type="pres">
      <dgm:prSet presAssocID="{18860420-3ACA-49A7-A296-F889A9710526}" presName="sibTrans" presStyleLbl="node1" presStyleIdx="3" presStyleCnt="4"/>
      <dgm:spPr/>
      <dgm:t>
        <a:bodyPr/>
        <a:lstStyle/>
        <a:p>
          <a:endParaRPr lang="en-NZ"/>
        </a:p>
      </dgm:t>
    </dgm:pt>
  </dgm:ptLst>
  <dgm:cxnLst>
    <dgm:cxn modelId="{BD4ED488-F8D7-45A8-A3CC-82F59DCF9EAF}" type="presOf" srcId="{BC9AB67D-67A5-4E64-A302-F02F7C8EA7B8}" destId="{E641A95B-309C-48FC-9202-573B2FAA9181}" srcOrd="0" destOrd="0" presId="urn:microsoft.com/office/officeart/2005/8/layout/cycle1"/>
    <dgm:cxn modelId="{C2687F71-5E20-48D4-86C7-9C3A720674A4}" srcId="{47C51F12-D119-455B-979A-5A207E0ABCFD}" destId="{BC9AB67D-67A5-4E64-A302-F02F7C8EA7B8}" srcOrd="2" destOrd="0" parTransId="{992403CB-1217-4828-81D0-658D34C6A0E6}" sibTransId="{6A843BC3-3BA1-4067-B92A-95D7B811235D}"/>
    <dgm:cxn modelId="{308B9C0E-C914-4D93-825A-37134CC5827C}" type="presOf" srcId="{18860420-3ACA-49A7-A296-F889A9710526}" destId="{A53848C2-F52B-46D7-9888-A03FD47CECA4}" srcOrd="0" destOrd="0" presId="urn:microsoft.com/office/officeart/2005/8/layout/cycle1"/>
    <dgm:cxn modelId="{58219BBD-D0F3-4CAD-8DB6-252184BC3DC9}" srcId="{47C51F12-D119-455B-979A-5A207E0ABCFD}" destId="{7F38B69C-FADA-4BF7-A86E-36B8B4881EEE}" srcOrd="0" destOrd="0" parTransId="{FEA7E3D5-FA1E-4C01-B770-5EA61ED6F752}" sibTransId="{7A529D11-5415-4A20-81D6-E621E77B5ACA}"/>
    <dgm:cxn modelId="{71549D53-4D32-42DE-A8AF-1A69893B85D7}" type="presOf" srcId="{AD8A0F75-C4C3-42F0-A31F-8A71915EF4D1}" destId="{E06D79E7-5FAA-4405-BF3F-1D80C5FD4425}" srcOrd="0" destOrd="0" presId="urn:microsoft.com/office/officeart/2005/8/layout/cycle1"/>
    <dgm:cxn modelId="{33ACD007-9CFF-4962-AEC0-0388423CFD42}" type="presOf" srcId="{96CA783B-5986-401D-A874-70E23476F49B}" destId="{F16C6E8E-043C-4602-A34E-28DDB511158F}" srcOrd="0" destOrd="0" presId="urn:microsoft.com/office/officeart/2005/8/layout/cycle1"/>
    <dgm:cxn modelId="{FC664A31-16A3-4AE7-AFD1-5C045C272760}" type="presOf" srcId="{47C51F12-D119-455B-979A-5A207E0ABCFD}" destId="{CA07D2A0-51CD-47CA-BF0E-ABD103AEF3BB}" srcOrd="0" destOrd="0" presId="urn:microsoft.com/office/officeart/2005/8/layout/cycle1"/>
    <dgm:cxn modelId="{7BB1C3FA-8AF8-4D07-B919-0B18A65AC5C7}" srcId="{47C51F12-D119-455B-979A-5A207E0ABCFD}" destId="{AD8A0F75-C4C3-42F0-A31F-8A71915EF4D1}" srcOrd="1" destOrd="0" parTransId="{E37A086A-625F-4192-B4E7-8271CEC7C085}" sibTransId="{96CA783B-5986-401D-A874-70E23476F49B}"/>
    <dgm:cxn modelId="{21B0FE86-1D1C-4756-A0A0-D3E3CD8944EA}" type="presOf" srcId="{6A843BC3-3BA1-4067-B92A-95D7B811235D}" destId="{FCDB3352-D316-4153-8CAA-36BCF332C428}" srcOrd="0" destOrd="0" presId="urn:microsoft.com/office/officeart/2005/8/layout/cycle1"/>
    <dgm:cxn modelId="{648095A7-857B-45F9-817F-97AB3818AA9A}" type="presOf" srcId="{7A529D11-5415-4A20-81D6-E621E77B5ACA}" destId="{AE643C7C-2140-4242-8C5B-A3361F72DC79}" srcOrd="0" destOrd="0" presId="urn:microsoft.com/office/officeart/2005/8/layout/cycle1"/>
    <dgm:cxn modelId="{F6093A97-3792-4CEF-B198-3F05CE504115}" type="presOf" srcId="{7F38B69C-FADA-4BF7-A86E-36B8B4881EEE}" destId="{034CE854-9572-46F0-88B4-C2CE5B841219}" srcOrd="0" destOrd="0" presId="urn:microsoft.com/office/officeart/2005/8/layout/cycle1"/>
    <dgm:cxn modelId="{DC0419F9-445F-4A67-B4E0-AAC34E0E5BF9}" srcId="{47C51F12-D119-455B-979A-5A207E0ABCFD}" destId="{23C1FFDA-6AD3-43FC-952A-C418A3E8C92C}" srcOrd="3" destOrd="0" parTransId="{467D3F1C-25F7-4FAF-B77A-08D240610AB1}" sibTransId="{18860420-3ACA-49A7-A296-F889A9710526}"/>
    <dgm:cxn modelId="{09A5FA7A-8429-4039-BB7B-E1F36CE6B81B}" type="presOf" srcId="{23C1FFDA-6AD3-43FC-952A-C418A3E8C92C}" destId="{5261D4CB-0E4B-4A69-BF89-584E93673161}" srcOrd="0" destOrd="0" presId="urn:microsoft.com/office/officeart/2005/8/layout/cycle1"/>
    <dgm:cxn modelId="{2512D54F-2FEB-4B89-B381-BE22435A99AE}" type="presParOf" srcId="{CA07D2A0-51CD-47CA-BF0E-ABD103AEF3BB}" destId="{96181643-C66F-4B1E-9AE0-B4D2281CD38B}" srcOrd="0" destOrd="0" presId="urn:microsoft.com/office/officeart/2005/8/layout/cycle1"/>
    <dgm:cxn modelId="{318B9673-A5D3-4A2C-BFC8-C1F2EC7F907E}" type="presParOf" srcId="{CA07D2A0-51CD-47CA-BF0E-ABD103AEF3BB}" destId="{034CE854-9572-46F0-88B4-C2CE5B841219}" srcOrd="1" destOrd="0" presId="urn:microsoft.com/office/officeart/2005/8/layout/cycle1"/>
    <dgm:cxn modelId="{783287D3-6C99-4DB5-B5DE-2817D20D3B06}" type="presParOf" srcId="{CA07D2A0-51CD-47CA-BF0E-ABD103AEF3BB}" destId="{AE643C7C-2140-4242-8C5B-A3361F72DC79}" srcOrd="2" destOrd="0" presId="urn:microsoft.com/office/officeart/2005/8/layout/cycle1"/>
    <dgm:cxn modelId="{D93C4F17-3D3D-45F0-824E-1E30E9CD55FB}" type="presParOf" srcId="{CA07D2A0-51CD-47CA-BF0E-ABD103AEF3BB}" destId="{A999CC27-2F3F-4523-9196-CC904AD60B01}" srcOrd="3" destOrd="0" presId="urn:microsoft.com/office/officeart/2005/8/layout/cycle1"/>
    <dgm:cxn modelId="{C97AE48E-F896-4E17-B477-9B1AB4BC08A0}" type="presParOf" srcId="{CA07D2A0-51CD-47CA-BF0E-ABD103AEF3BB}" destId="{E06D79E7-5FAA-4405-BF3F-1D80C5FD4425}" srcOrd="4" destOrd="0" presId="urn:microsoft.com/office/officeart/2005/8/layout/cycle1"/>
    <dgm:cxn modelId="{BD562788-7409-452C-9116-E880348DD104}" type="presParOf" srcId="{CA07D2A0-51CD-47CA-BF0E-ABD103AEF3BB}" destId="{F16C6E8E-043C-4602-A34E-28DDB511158F}" srcOrd="5" destOrd="0" presId="urn:microsoft.com/office/officeart/2005/8/layout/cycle1"/>
    <dgm:cxn modelId="{FAB5B7FE-06CE-4C6F-932C-66AA4A8F50DA}" type="presParOf" srcId="{CA07D2A0-51CD-47CA-BF0E-ABD103AEF3BB}" destId="{D8BAFD8A-902A-49C3-93A2-B485C777F448}" srcOrd="6" destOrd="0" presId="urn:microsoft.com/office/officeart/2005/8/layout/cycle1"/>
    <dgm:cxn modelId="{A93AD324-5852-4414-AACB-1C004E64C060}" type="presParOf" srcId="{CA07D2A0-51CD-47CA-BF0E-ABD103AEF3BB}" destId="{E641A95B-309C-48FC-9202-573B2FAA9181}" srcOrd="7" destOrd="0" presId="urn:microsoft.com/office/officeart/2005/8/layout/cycle1"/>
    <dgm:cxn modelId="{5B0A2B7B-83D3-4C5A-9AE9-3AE7A8D589B1}" type="presParOf" srcId="{CA07D2A0-51CD-47CA-BF0E-ABD103AEF3BB}" destId="{FCDB3352-D316-4153-8CAA-36BCF332C428}" srcOrd="8" destOrd="0" presId="urn:microsoft.com/office/officeart/2005/8/layout/cycle1"/>
    <dgm:cxn modelId="{9534B356-7B21-4882-9992-749B578E9AF6}" type="presParOf" srcId="{CA07D2A0-51CD-47CA-BF0E-ABD103AEF3BB}" destId="{0478BF97-120E-4CF3-9989-F055322B167B}" srcOrd="9" destOrd="0" presId="urn:microsoft.com/office/officeart/2005/8/layout/cycle1"/>
    <dgm:cxn modelId="{6D59FFB3-115C-4BEA-AB05-6EB863C94613}" type="presParOf" srcId="{CA07D2A0-51CD-47CA-BF0E-ABD103AEF3BB}" destId="{5261D4CB-0E4B-4A69-BF89-584E93673161}" srcOrd="10" destOrd="0" presId="urn:microsoft.com/office/officeart/2005/8/layout/cycle1"/>
    <dgm:cxn modelId="{910D3077-6B3F-4FD4-AA4C-0A1839C822B5}" type="presParOf" srcId="{CA07D2A0-51CD-47CA-BF0E-ABD103AEF3BB}" destId="{A53848C2-F52B-46D7-9888-A03FD47CECA4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AE0EE5-F084-4D0C-BAE2-DE0025B0E0F5}" type="datetimeFigureOut">
              <a:rPr lang="en-NZ" smtClean="0"/>
              <a:pPr/>
              <a:t>16/05/2012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ED84CD-D4F3-4BA4-B172-2AD3CE5AB7F6}" type="slidenum">
              <a:rPr lang="en-NZ" smtClean="0"/>
              <a:pPr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B12265-2F79-4CBB-BA7E-CB979DA6B55B}" type="slidenum">
              <a:rPr lang="en-US"/>
              <a:pPr/>
              <a:t>1</a:t>
            </a:fld>
            <a:endParaRPr 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Snapshots</a:t>
            </a:r>
            <a:r>
              <a:rPr lang="en-NZ" baseline="0" dirty="0" smtClean="0"/>
              <a:t> of reports follow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D84CD-D4F3-4BA4-B172-2AD3CE5AB7F6}" type="slidenum">
              <a:rPr lang="en-NZ" smtClean="0"/>
              <a:pPr/>
              <a:t>14</a:t>
            </a:fld>
            <a:endParaRPr lang="en-N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dirty="0" smtClean="0"/>
              <a:t>These circular reports are designed to represent each school as a system with different dimensions (called aspects). The reports give a broad overview of the W@S data by aspect and sub-aspect. They can be used as a starting point to look for patterns or differences that can then be explored more fully in the more detailed report types. The Student Survey report displays national reference data</a:t>
            </a:r>
            <a:r>
              <a:rPr lang="en-NZ" baseline="30000" dirty="0" smtClean="0"/>
              <a:t>1</a:t>
            </a:r>
            <a:r>
              <a:rPr lang="en-NZ" dirty="0" smtClean="0"/>
              <a:t> for relevant year levels.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D84CD-D4F3-4BA4-B172-2AD3CE5AB7F6}" type="slidenum">
              <a:rPr lang="en-NZ" smtClean="0"/>
              <a:pPr/>
              <a:t>15</a:t>
            </a:fld>
            <a:endParaRPr lang="en-N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There are two types of the Aspect reports: </a:t>
            </a:r>
            <a:r>
              <a:rPr lang="en-NZ" i="1" dirty="0" smtClean="0"/>
              <a:t>Aspects at a Glance</a:t>
            </a:r>
            <a:r>
              <a:rPr lang="en-NZ" dirty="0" smtClean="0"/>
              <a:t> and </a:t>
            </a:r>
            <a:r>
              <a:rPr lang="en-NZ" i="1" dirty="0" smtClean="0"/>
              <a:t>Aspects in Detail</a:t>
            </a:r>
            <a:r>
              <a:rPr lang="en-NZ" dirty="0" smtClean="0"/>
              <a:t>. These box plot reports are produced for the Student Survey only. Aspect reports can be viewed as:</a:t>
            </a:r>
          </a:p>
          <a:p>
            <a:r>
              <a:rPr lang="en-NZ" dirty="0" smtClean="0"/>
              <a:t>an overall picture (all aspects on one report – Aspects at a Glance report), or by</a:t>
            </a:r>
          </a:p>
          <a:p>
            <a:r>
              <a:rPr lang="en-NZ" dirty="0" smtClean="0"/>
              <a:t>single aspects with their associated sub-aspects (Aspects in Detail report).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D84CD-D4F3-4BA4-B172-2AD3CE5AB7F6}" type="slidenum">
              <a:rPr lang="en-NZ" smtClean="0"/>
              <a:pPr/>
              <a:t>16</a:t>
            </a:fld>
            <a:endParaRPr lang="en-N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dirty="0" smtClean="0"/>
              <a:t>Each report displays the survey statements used in the section on the left hand side of the page. Next to each statement is a strip graph showing the proportion of students or teachers who chose each of Strongly disagree, Disagree, Agree, and Strongly agree. For the </a:t>
            </a:r>
            <a:r>
              <a:rPr lang="en-NZ" i="1" dirty="0" smtClean="0"/>
              <a:t>aspect</a:t>
            </a:r>
            <a:r>
              <a:rPr lang="en-NZ" dirty="0" smtClean="0"/>
              <a:t>, </a:t>
            </a:r>
            <a:r>
              <a:rPr lang="en-NZ" b="1" dirty="0" smtClean="0"/>
              <a:t>Aggressive student culture</a:t>
            </a:r>
            <a:r>
              <a:rPr lang="en-NZ" dirty="0" smtClean="0"/>
              <a:t>, the responses are:  Never or hardly ever, 1 or 2 times a year, 1 or 2 times a month, 1 or 2 times a week, and Almost every day.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D84CD-D4F3-4BA4-B172-2AD3CE5AB7F6}" type="slidenum">
              <a:rPr lang="en-NZ" smtClean="0"/>
              <a:pPr/>
              <a:t>17</a:t>
            </a:fld>
            <a:endParaRPr lang="en-N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There are two types of Item reports: </a:t>
            </a:r>
            <a:r>
              <a:rPr lang="en-NZ" i="1" dirty="0" smtClean="0"/>
              <a:t>Items at a Glance</a:t>
            </a:r>
            <a:r>
              <a:rPr lang="en-NZ" dirty="0" smtClean="0"/>
              <a:t> and </a:t>
            </a:r>
            <a:r>
              <a:rPr lang="en-NZ" i="1" dirty="0" smtClean="0"/>
              <a:t>Items in Detail</a:t>
            </a:r>
            <a:r>
              <a:rPr lang="en-NZ" dirty="0" smtClean="0"/>
              <a:t>. These strip graphs provide a summary of how groups of teachers or students (</a:t>
            </a:r>
            <a:r>
              <a:rPr lang="en-NZ" i="1" dirty="0" smtClean="0"/>
              <a:t>Items in Detail</a:t>
            </a:r>
            <a:r>
              <a:rPr lang="en-NZ" dirty="0" smtClean="0"/>
              <a:t> only) responded to each survey statement. A number of different Item reports can be generated for:</a:t>
            </a:r>
          </a:p>
          <a:p>
            <a:r>
              <a:rPr lang="en-NZ" dirty="0" smtClean="0"/>
              <a:t>students, based on the aspects (Items at a Glance report)</a:t>
            </a:r>
          </a:p>
          <a:p>
            <a:r>
              <a:rPr lang="en-NZ" dirty="0" smtClean="0"/>
              <a:t>In </a:t>
            </a:r>
            <a:r>
              <a:rPr lang="en-NZ" i="1" dirty="0" smtClean="0"/>
              <a:t>Items in Detail</a:t>
            </a:r>
            <a:r>
              <a:rPr lang="en-NZ" dirty="0" smtClean="0"/>
              <a:t> reports, survey statements are displayed as in the other item reports, this time accompanied by a series of strip graphs showing the </a:t>
            </a:r>
            <a:r>
              <a:rPr lang="en-NZ" b="1" dirty="0" smtClean="0"/>
              <a:t>average</a:t>
            </a:r>
            <a:r>
              <a:rPr lang="en-NZ" dirty="0" smtClean="0"/>
              <a:t> response of students in the relevant group or sub-group. See Figure 6.</a:t>
            </a:r>
          </a:p>
          <a:p>
            <a:r>
              <a:rPr lang="en-NZ" dirty="0" smtClean="0"/>
              <a:t>A vertical line on each strip indicates the reference group mean for the relevant item.</a:t>
            </a:r>
          </a:p>
          <a:p>
            <a:endParaRPr lang="en-NZ" dirty="0" smtClean="0"/>
          </a:p>
          <a:p>
            <a:r>
              <a:rPr lang="en-NZ" dirty="0" smtClean="0"/>
              <a:t>teachers, based on the questions and sections of the survey (Items at a Glance report); and</a:t>
            </a:r>
          </a:p>
          <a:p>
            <a:r>
              <a:rPr lang="en-NZ" dirty="0" smtClean="0"/>
              <a:t>students, based on the aspects and sub-aspects (Items in Detail report). This report can show gender, Year level information and national reference data, and can be filtered by ethnicity.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D84CD-D4F3-4BA4-B172-2AD3CE5AB7F6}" type="slidenum">
              <a:rPr lang="en-NZ" smtClean="0"/>
              <a:pPr/>
              <a:t>18</a:t>
            </a:fld>
            <a:endParaRPr lang="en-N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dirty="0" smtClean="0"/>
              <a:t>Each report displays the survey statements used in the section on the left hand side of the page. Next to each statement is a strip graph showing the proportion of students or teachers who chose each of Strongly disagree, Disagree, Agree, and Strongly agree. For the </a:t>
            </a:r>
            <a:r>
              <a:rPr lang="en-NZ" i="1" dirty="0" smtClean="0"/>
              <a:t>aspect</a:t>
            </a:r>
            <a:r>
              <a:rPr lang="en-NZ" dirty="0" smtClean="0"/>
              <a:t>, </a:t>
            </a:r>
            <a:r>
              <a:rPr lang="en-NZ" b="1" dirty="0" smtClean="0"/>
              <a:t>Aggressive student culture</a:t>
            </a:r>
            <a:r>
              <a:rPr lang="en-NZ" dirty="0" smtClean="0"/>
              <a:t>, the responses are:  Never or hardly ever, 1 or 2 times a year, 1 or 2 times a month, 1 or 2 times a week, and Almost every day.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D84CD-D4F3-4BA4-B172-2AD3CE5AB7F6}" type="slidenum">
              <a:rPr lang="en-NZ" smtClean="0"/>
              <a:pPr/>
              <a:t>19</a:t>
            </a:fld>
            <a:endParaRPr lang="en-N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C8A226-5C1A-4E13-9646-96E2FEA4B1BC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  <a:p>
            <a:pPr eaLnBrk="1" hangingPunct="1"/>
            <a:endParaRPr lang="en-GB" sz="2000" smtClean="0"/>
          </a:p>
          <a:p>
            <a:pPr eaLnBrk="1" hangingPunct="1"/>
            <a:r>
              <a:rPr lang="en-GB" sz="2000" smtClean="0"/>
              <a:t>The full name of W@S is…..</a:t>
            </a:r>
          </a:p>
          <a:p>
            <a:pPr eaLnBrk="1" hangingPunct="1"/>
            <a:endParaRPr lang="en-GB" sz="2000" smtClean="0"/>
          </a:p>
          <a:p>
            <a:pPr eaLnBrk="1" hangingPunct="1"/>
            <a:r>
              <a:rPr lang="en-GB" sz="2000" smtClean="0"/>
              <a:t>This shows the focus of the W@S tools and processes and has been selected to indicate that we are focused on the SOCIAL aspect of wellbeing. </a:t>
            </a:r>
          </a:p>
          <a:p>
            <a:pPr eaLnBrk="1" hangingPunct="1"/>
            <a:endParaRPr lang="en-GB" sz="2000" smtClean="0"/>
          </a:p>
          <a:p>
            <a:pPr eaLnBrk="1" hangingPunct="1"/>
            <a:r>
              <a:rPr lang="en-GB" sz="2000" smtClean="0"/>
              <a:t>Former name……</a:t>
            </a:r>
          </a:p>
          <a:p>
            <a:pPr eaLnBrk="1" hangingPunct="1"/>
            <a:r>
              <a:rPr lang="en-GB" sz="1800" smtClean="0"/>
              <a:t> </a:t>
            </a:r>
          </a:p>
          <a:p>
            <a:pPr eaLnBrk="1" hangingPunct="1"/>
            <a:endParaRPr lang="en-GB" sz="1800" smtClean="0"/>
          </a:p>
          <a:p>
            <a:pPr eaLnBrk="1" hangingPunct="1"/>
            <a:endParaRPr lang="en-GB" sz="18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xfrm>
            <a:off x="661988" y="4714876"/>
            <a:ext cx="5689600" cy="4856163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GB" i="1" dirty="0" smtClean="0"/>
          </a:p>
          <a:p>
            <a:pPr>
              <a:spcBef>
                <a:spcPct val="0"/>
              </a:spcBef>
            </a:pPr>
            <a:r>
              <a:rPr lang="en-GB" sz="1600" i="1" dirty="0" err="1" smtClean="0"/>
              <a:t>Wellbeing@School</a:t>
            </a:r>
            <a:r>
              <a:rPr lang="en-GB" sz="1600" i="1" dirty="0" smtClean="0"/>
              <a:t> is </a:t>
            </a:r>
            <a:r>
              <a:rPr lang="en-GB" sz="1600" i="1" dirty="0" err="1" smtClean="0"/>
              <a:t>baded</a:t>
            </a:r>
            <a:r>
              <a:rPr lang="en-GB" sz="1600" i="1" dirty="0" smtClean="0"/>
              <a:t> on a self-review cycle. To model the idea that the tools need to be used within an overall process we have designed a self-review cycle that surrounds the use of the tools …</a:t>
            </a:r>
          </a:p>
          <a:p>
            <a:pPr>
              <a:spcBef>
                <a:spcPct val="0"/>
              </a:spcBef>
            </a:pPr>
            <a:endParaRPr lang="en-GB" sz="1600" i="1" dirty="0" smtClean="0"/>
          </a:p>
          <a:p>
            <a:pPr>
              <a:spcBef>
                <a:spcPct val="0"/>
              </a:spcBef>
            </a:pPr>
            <a:r>
              <a:rPr lang="en-NZ" sz="1600" dirty="0" smtClean="0"/>
              <a:t>Longer-term studies of anti-bullying interventions often show </a:t>
            </a:r>
            <a:r>
              <a:rPr lang="en-NZ" sz="1600" b="1" dirty="0" smtClean="0"/>
              <a:t>short term success, </a:t>
            </a:r>
            <a:r>
              <a:rPr lang="en-NZ" sz="1600" dirty="0" smtClean="0"/>
              <a:t>followed by a return to previous behaviours over-time.  </a:t>
            </a:r>
            <a:r>
              <a:rPr lang="en-NZ" sz="1600" b="1" dirty="0" smtClean="0"/>
              <a:t>For this reason we have grounded the use of the W@S tools in a self-review process that is designed to be cyclical and long-term </a:t>
            </a:r>
            <a:r>
              <a:rPr lang="en-NZ" sz="1600" dirty="0" smtClean="0"/>
              <a:t>(and managed by schools so they have ownership over it).</a:t>
            </a:r>
          </a:p>
          <a:p>
            <a:pPr>
              <a:spcBef>
                <a:spcPct val="0"/>
              </a:spcBef>
            </a:pPr>
            <a:endParaRPr lang="en-NZ" sz="1600" b="1" dirty="0" smtClean="0"/>
          </a:p>
          <a:p>
            <a:pPr>
              <a:spcBef>
                <a:spcPct val="0"/>
              </a:spcBef>
            </a:pPr>
            <a:r>
              <a:rPr lang="en-NZ" sz="1600" b="1" dirty="0" smtClean="0"/>
              <a:t>This process has 5 steps. We are using it to structure the W@S website.  E.g., schools will access at Step 1      XXX</a:t>
            </a:r>
          </a:p>
          <a:p>
            <a:pPr>
              <a:spcBef>
                <a:spcPct val="0"/>
              </a:spcBef>
            </a:pPr>
            <a:endParaRPr lang="en-NZ" sz="1600" b="1" dirty="0" smtClean="0"/>
          </a:p>
          <a:p>
            <a:pPr>
              <a:spcBef>
                <a:spcPct val="0"/>
              </a:spcBef>
            </a:pPr>
            <a:endParaRPr lang="en-NZ" sz="1600" b="1" dirty="0" smtClean="0"/>
          </a:p>
          <a:p>
            <a:pPr>
              <a:spcBef>
                <a:spcPct val="0"/>
              </a:spcBef>
            </a:pPr>
            <a:endParaRPr lang="en-NZ" dirty="0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4ED201-6FB5-4F9A-AF42-5518DE5C6C95}" type="slidenum">
              <a:rPr lang="en-US" smtClean="0">
                <a:cs typeface="Arial" charset="0"/>
              </a:rPr>
              <a:pPr/>
              <a:t>3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NZ" dirty="0" smtClean="0"/>
              <a:t>The website is designed to provide sufficient information to support the tools – and to connect (or link) to further related information.</a:t>
            </a:r>
          </a:p>
          <a:p>
            <a:endParaRPr lang="en-NZ" dirty="0" smtClean="0"/>
          </a:p>
          <a:p>
            <a:r>
              <a:rPr lang="en-NZ" dirty="0" smtClean="0"/>
              <a:t>A school will need to register before they can use the tools – this is because they will need to agree to terms of use and have an account that stores their data securely.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Shot</a:t>
            </a:r>
            <a:r>
              <a:rPr lang="en-NZ" baseline="0" dirty="0" smtClean="0"/>
              <a:t> of School administration area – explanation of icons on next slide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D84CD-D4F3-4BA4-B172-2AD3CE5AB7F6}" type="slidenum">
              <a:rPr lang="en-NZ" smtClean="0"/>
              <a:pPr/>
              <a:t>6</a:t>
            </a:fld>
            <a:endParaRPr lang="en-N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D84CD-D4F3-4BA4-B172-2AD3CE5AB7F6}" type="slidenum">
              <a:rPr lang="en-NZ" smtClean="0"/>
              <a:pPr/>
              <a:t>7</a:t>
            </a:fld>
            <a:endParaRPr lang="en-N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0550" y="4714876"/>
            <a:ext cx="5545138" cy="4856163"/>
          </a:xfrm>
          <a:noFill/>
          <a:ln/>
        </p:spPr>
        <p:txBody>
          <a:bodyPr/>
          <a:lstStyle/>
          <a:p>
            <a:r>
              <a:rPr lang="en-GB" sz="1800" dirty="0" smtClean="0"/>
              <a:t>In response to the initial brief, we are designing a website that offers these services for schools.</a:t>
            </a:r>
          </a:p>
          <a:p>
            <a:endParaRPr lang="en-GB" sz="1800" dirty="0" smtClean="0"/>
          </a:p>
          <a:p>
            <a:r>
              <a:rPr lang="en-GB" sz="1800" dirty="0" smtClean="0"/>
              <a:t>1)  </a:t>
            </a:r>
            <a:r>
              <a:rPr lang="en-GB" sz="1800" b="1" dirty="0" smtClean="0"/>
              <a:t>2 tools </a:t>
            </a:r>
            <a:r>
              <a:rPr lang="en-GB" sz="1800" dirty="0" smtClean="0"/>
              <a:t>(SS and SSRT – an audit of school practice intended to be completed by a review team) XXX</a:t>
            </a:r>
          </a:p>
          <a:p>
            <a:r>
              <a:rPr lang="en-GB" sz="1800" dirty="0" smtClean="0"/>
              <a:t>2)  </a:t>
            </a:r>
            <a:r>
              <a:rPr lang="en-GB" sz="1800" b="1" dirty="0" smtClean="0"/>
              <a:t>Support </a:t>
            </a:r>
            <a:r>
              <a:rPr lang="en-GB" sz="1800" dirty="0" smtClean="0"/>
              <a:t>for the tools (reporting for schools)</a:t>
            </a:r>
          </a:p>
          <a:p>
            <a:r>
              <a:rPr lang="en-GB" sz="1800" dirty="0" smtClean="0"/>
              <a:t>3)  </a:t>
            </a:r>
            <a:r>
              <a:rPr lang="en-GB" sz="1800" b="1" dirty="0" smtClean="0"/>
              <a:t>Next step modules </a:t>
            </a:r>
            <a:r>
              <a:rPr lang="en-GB" sz="1800" dirty="0" smtClean="0"/>
              <a:t>(reports will show areas of strength and possible next steps). Modules link schools to evidenced-informed approaches to plan approaches and address next steps.</a:t>
            </a:r>
          </a:p>
          <a:p>
            <a:r>
              <a:rPr lang="en-GB" sz="1800" dirty="0" smtClean="0"/>
              <a:t>4) We have designed the site so that the tools and support are offered within the framework of a </a:t>
            </a:r>
            <a:r>
              <a:rPr lang="en-GB" sz="1800" b="1" dirty="0" smtClean="0"/>
              <a:t>self-review cycle</a:t>
            </a:r>
            <a:endParaRPr lang="en-GB" sz="1800" dirty="0" smtClean="0"/>
          </a:p>
          <a:p>
            <a:endParaRPr lang="en-GB" sz="1600" i="1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14375"/>
            <a:ext cx="4962525" cy="3722688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9113" y="4746625"/>
            <a:ext cx="5688012" cy="4857750"/>
          </a:xfrm>
          <a:noFill/>
          <a:ln/>
        </p:spPr>
        <p:txBody>
          <a:bodyPr/>
          <a:lstStyle/>
          <a:p>
            <a:pPr eaLnBrk="1" hangingPunct="1">
              <a:lnSpc>
                <a:spcPct val="130000"/>
              </a:lnSpc>
              <a:spcAft>
                <a:spcPts val="600"/>
              </a:spcAft>
              <a:buFontTx/>
              <a:buChar char="•"/>
            </a:pPr>
            <a:r>
              <a:rPr lang="en-NZ" sz="1400" b="1" dirty="0" smtClean="0">
                <a:solidFill>
                  <a:srgbClr val="1E596D"/>
                </a:solidFill>
                <a:cs typeface="Arial" charset="0"/>
              </a:rPr>
              <a:t>XX</a:t>
            </a:r>
          </a:p>
          <a:p>
            <a:pPr eaLnBrk="1" hangingPunct="1">
              <a:lnSpc>
                <a:spcPct val="130000"/>
              </a:lnSpc>
              <a:spcAft>
                <a:spcPts val="600"/>
              </a:spcAft>
              <a:buFontTx/>
              <a:buChar char="•"/>
            </a:pPr>
            <a:r>
              <a:rPr lang="en-NZ" sz="1400" b="1" dirty="0" smtClean="0">
                <a:solidFill>
                  <a:srgbClr val="1E596D"/>
                </a:solidFill>
                <a:cs typeface="Arial" charset="0"/>
              </a:rPr>
              <a:t>Student Survey (copy</a:t>
            </a:r>
            <a:r>
              <a:rPr lang="en-NZ" sz="1400" b="1" baseline="0" dirty="0" smtClean="0">
                <a:solidFill>
                  <a:srgbClr val="1E596D"/>
                </a:solidFill>
                <a:cs typeface="Arial" charset="0"/>
              </a:rPr>
              <a:t> of survey to be provided)</a:t>
            </a:r>
            <a:r>
              <a:rPr lang="en-NZ" sz="1400" b="1" dirty="0" smtClean="0">
                <a:solidFill>
                  <a:srgbClr val="1E596D"/>
                </a:solidFill>
                <a:cs typeface="Arial" charset="0"/>
              </a:rPr>
              <a:t>. Takes about 20-30 minutes. Two surveys</a:t>
            </a:r>
          </a:p>
          <a:p>
            <a:pPr eaLnBrk="1" hangingPunct="1">
              <a:lnSpc>
                <a:spcPct val="130000"/>
              </a:lnSpc>
              <a:spcAft>
                <a:spcPts val="600"/>
              </a:spcAft>
              <a:buFontTx/>
              <a:buChar char="•"/>
            </a:pPr>
            <a:endParaRPr lang="en-NZ" sz="1400" b="1" dirty="0" smtClean="0">
              <a:solidFill>
                <a:srgbClr val="1E596D"/>
              </a:solidFill>
              <a:cs typeface="Arial" charset="0"/>
            </a:endParaRPr>
          </a:p>
          <a:p>
            <a:pPr eaLnBrk="1" hangingPunct="1">
              <a:lnSpc>
                <a:spcPct val="130000"/>
              </a:lnSpc>
              <a:spcAft>
                <a:spcPts val="600"/>
              </a:spcAft>
              <a:buFontTx/>
              <a:buChar char="•"/>
            </a:pPr>
            <a:r>
              <a:rPr lang="en-NZ" sz="1400" b="1" dirty="0" smtClean="0">
                <a:solidFill>
                  <a:srgbClr val="1E596D"/>
                </a:solidFill>
                <a:cs typeface="Arial" charset="0"/>
              </a:rPr>
              <a:t>Two student</a:t>
            </a:r>
            <a:r>
              <a:rPr lang="en-NZ" sz="1400" b="1" baseline="0" dirty="0" smtClean="0">
                <a:solidFill>
                  <a:srgbClr val="1E596D"/>
                </a:solidFill>
                <a:cs typeface="Arial" charset="0"/>
              </a:rPr>
              <a:t> surveys to select from: Primary/Intermediate and Intermediate/Secondary</a:t>
            </a:r>
            <a:endParaRPr lang="en-NZ" sz="1400" b="1" dirty="0" smtClean="0">
              <a:solidFill>
                <a:srgbClr val="1E596D"/>
              </a:solidFill>
              <a:cs typeface="Arial" charset="0"/>
            </a:endParaRPr>
          </a:p>
          <a:p>
            <a:endParaRPr lang="en-NZ" sz="1600" i="1" dirty="0" smtClean="0"/>
          </a:p>
          <a:p>
            <a:endParaRPr lang="en-NZ" sz="1600" i="1" dirty="0" smtClean="0"/>
          </a:p>
          <a:p>
            <a:endParaRPr lang="en-NZ" sz="1600" i="1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14375"/>
            <a:ext cx="4962525" cy="3722688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9113" y="4746625"/>
            <a:ext cx="5688012" cy="4857750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en-NZ" sz="1600" dirty="0" smtClean="0"/>
              <a:t>SSRT survey is attached.</a:t>
            </a:r>
            <a:endParaRPr lang="en-NZ" sz="1400" b="1" dirty="0" smtClean="0">
              <a:solidFill>
                <a:srgbClr val="1E596D"/>
              </a:solidFill>
              <a:cs typeface="Arial" charset="0"/>
            </a:endParaRPr>
          </a:p>
          <a:p>
            <a:endParaRPr lang="en-NZ" sz="1600" i="1" dirty="0" smtClean="0"/>
          </a:p>
          <a:p>
            <a:endParaRPr lang="en-NZ" sz="1600" i="1" dirty="0" smtClean="0"/>
          </a:p>
          <a:p>
            <a:endParaRPr lang="en-NZ" sz="1600" i="1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DFCCD-3387-470D-BDD5-830D0A8DC217}" type="datetimeFigureOut">
              <a:rPr lang="en-NZ" smtClean="0"/>
              <a:pPr/>
              <a:t>16/05/2012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AA44D-9C0B-459A-9547-1F4001A97B17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DFCCD-3387-470D-BDD5-830D0A8DC217}" type="datetimeFigureOut">
              <a:rPr lang="en-NZ" smtClean="0"/>
              <a:pPr/>
              <a:t>16/05/2012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AA44D-9C0B-459A-9547-1F4001A97B17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DFCCD-3387-470D-BDD5-830D0A8DC217}" type="datetimeFigureOut">
              <a:rPr lang="en-NZ" smtClean="0"/>
              <a:pPr/>
              <a:t>16/05/2012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AA44D-9C0B-459A-9547-1F4001A97B17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NZ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C210E-1800-4CD8-8D3F-81F9792BAE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DFCCD-3387-470D-BDD5-830D0A8DC217}" type="datetimeFigureOut">
              <a:rPr lang="en-NZ" smtClean="0"/>
              <a:pPr/>
              <a:t>16/05/2012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AA44D-9C0B-459A-9547-1F4001A97B17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DFCCD-3387-470D-BDD5-830D0A8DC217}" type="datetimeFigureOut">
              <a:rPr lang="en-NZ" smtClean="0"/>
              <a:pPr/>
              <a:t>16/05/2012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AA44D-9C0B-459A-9547-1F4001A97B17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DFCCD-3387-470D-BDD5-830D0A8DC217}" type="datetimeFigureOut">
              <a:rPr lang="en-NZ" smtClean="0"/>
              <a:pPr/>
              <a:t>16/05/2012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AA44D-9C0B-459A-9547-1F4001A97B17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DFCCD-3387-470D-BDD5-830D0A8DC217}" type="datetimeFigureOut">
              <a:rPr lang="en-NZ" smtClean="0"/>
              <a:pPr/>
              <a:t>16/05/2012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AA44D-9C0B-459A-9547-1F4001A97B17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DFCCD-3387-470D-BDD5-830D0A8DC217}" type="datetimeFigureOut">
              <a:rPr lang="en-NZ" smtClean="0"/>
              <a:pPr/>
              <a:t>16/05/2012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AA44D-9C0B-459A-9547-1F4001A97B17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DFCCD-3387-470D-BDD5-830D0A8DC217}" type="datetimeFigureOut">
              <a:rPr lang="en-NZ" smtClean="0"/>
              <a:pPr/>
              <a:t>16/05/2012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AA44D-9C0B-459A-9547-1F4001A97B17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DFCCD-3387-470D-BDD5-830D0A8DC217}" type="datetimeFigureOut">
              <a:rPr lang="en-NZ" smtClean="0"/>
              <a:pPr/>
              <a:t>16/05/2012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AA44D-9C0B-459A-9547-1F4001A97B17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DFCCD-3387-470D-BDD5-830D0A8DC217}" type="datetimeFigureOut">
              <a:rPr lang="en-NZ" smtClean="0"/>
              <a:pPr/>
              <a:t>16/05/2012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AA44D-9C0B-459A-9547-1F4001A97B17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DFCCD-3387-470D-BDD5-830D0A8DC217}" type="datetimeFigureOut">
              <a:rPr lang="en-NZ" smtClean="0"/>
              <a:pPr/>
              <a:t>16/05/2012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AA44D-9C0B-459A-9547-1F4001A97B17}" type="slidenum">
              <a:rPr lang="en-NZ" smtClean="0"/>
              <a:pPr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llbeing@school.org.nz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MOE PB4L Powerpoint Cover 2012 sml 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4"/>
          <p:cNvSpPr txBox="1">
            <a:spLocks noChangeArrowheads="1"/>
          </p:cNvSpPr>
          <p:nvPr/>
        </p:nvSpPr>
        <p:spPr bwMode="auto">
          <a:xfrm>
            <a:off x="152400" y="812800"/>
            <a:ext cx="7126288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ts val="5000"/>
              </a:lnSpc>
            </a:pPr>
            <a:r>
              <a:rPr lang="en-US" sz="5000">
                <a:solidFill>
                  <a:schemeClr val="bg1"/>
                </a:solidFill>
              </a:rPr>
              <a:t>POSITIVE BEHAVIOUR FOR LEARNING</a:t>
            </a:r>
          </a:p>
        </p:txBody>
      </p:sp>
      <p:sp>
        <p:nvSpPr>
          <p:cNvPr id="2052" name="TextBox 7"/>
          <p:cNvSpPr txBox="1">
            <a:spLocks noChangeArrowheads="1"/>
          </p:cNvSpPr>
          <p:nvPr/>
        </p:nvSpPr>
        <p:spPr bwMode="auto">
          <a:xfrm>
            <a:off x="190500" y="2241550"/>
            <a:ext cx="6397724" cy="609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ts val="4500"/>
              </a:lnSpc>
            </a:pPr>
            <a:r>
              <a:rPr lang="en-US" sz="2500" dirty="0" err="1" smtClean="0">
                <a:solidFill>
                  <a:schemeClr val="bg1"/>
                </a:solidFill>
              </a:rPr>
              <a:t>Wellbeing@School</a:t>
            </a:r>
            <a:r>
              <a:rPr lang="en-US" sz="2500" dirty="0" smtClean="0">
                <a:solidFill>
                  <a:schemeClr val="bg1"/>
                </a:solidFill>
              </a:rPr>
              <a:t>  - website and toolkit </a:t>
            </a:r>
            <a:endParaRPr lang="en-US" sz="2500" dirty="0">
              <a:solidFill>
                <a:schemeClr val="bg1"/>
              </a:solidFill>
            </a:endParaRPr>
          </a:p>
        </p:txBody>
      </p:sp>
      <p:cxnSp>
        <p:nvCxnSpPr>
          <p:cNvPr id="2053" name="Straight Connector 9"/>
          <p:cNvCxnSpPr>
            <a:cxnSpLocks noChangeShapeType="1"/>
          </p:cNvCxnSpPr>
          <p:nvPr/>
        </p:nvCxnSpPr>
        <p:spPr bwMode="auto">
          <a:xfrm>
            <a:off x="279400" y="2374900"/>
            <a:ext cx="6248400" cy="15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054" name="Straight Connector 10"/>
          <p:cNvCxnSpPr>
            <a:cxnSpLocks noChangeShapeType="1"/>
          </p:cNvCxnSpPr>
          <p:nvPr/>
        </p:nvCxnSpPr>
        <p:spPr bwMode="auto">
          <a:xfrm>
            <a:off x="266700" y="2921000"/>
            <a:ext cx="6248400" cy="15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  <p:sp>
        <p:nvSpPr>
          <p:cNvPr id="2055" name="TextBox 11"/>
          <p:cNvSpPr txBox="1">
            <a:spLocks noChangeArrowheads="1"/>
          </p:cNvSpPr>
          <p:nvPr/>
        </p:nvSpPr>
        <p:spPr bwMode="auto">
          <a:xfrm>
            <a:off x="190500" y="2743200"/>
            <a:ext cx="3162300" cy="579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ts val="4500"/>
              </a:lnSpc>
            </a:pPr>
            <a:r>
              <a:rPr lang="en-US" sz="1600" i="1" dirty="0" smtClean="0">
                <a:solidFill>
                  <a:schemeClr val="bg1"/>
                </a:solidFill>
              </a:rPr>
              <a:t>27 April 2012</a:t>
            </a:r>
            <a:endParaRPr lang="en-US" sz="16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8748464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5888"/>
            <a:ext cx="7772400" cy="1143000"/>
          </a:xfrm>
        </p:spPr>
        <p:txBody>
          <a:bodyPr/>
          <a:lstStyle/>
          <a:p>
            <a:pPr eaLnBrk="1" hangingPunct="1"/>
            <a:r>
              <a:rPr lang="en-NZ" sz="3600" dirty="0" smtClean="0">
                <a:solidFill>
                  <a:schemeClr val="bg1"/>
                </a:solidFill>
              </a:rPr>
              <a:t>The Student Survey</a:t>
            </a:r>
            <a:endParaRPr lang="en-GB" sz="3600" dirty="0" smtClean="0">
              <a:solidFill>
                <a:schemeClr val="bg1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196975"/>
            <a:ext cx="5111750" cy="5040313"/>
          </a:xfrm>
        </p:spPr>
        <p:txBody>
          <a:bodyPr>
            <a:normAutofit lnSpcReduction="10000"/>
          </a:bodyPr>
          <a:lstStyle/>
          <a:p>
            <a:pPr marL="396000" eaLnBrk="1" hangingPunct="1">
              <a:lnSpc>
                <a:spcPct val="105000"/>
              </a:lnSpc>
              <a:spcBef>
                <a:spcPts val="400"/>
              </a:spcBef>
              <a:spcAft>
                <a:spcPts val="200"/>
              </a:spcAft>
              <a:buFontTx/>
              <a:buNone/>
              <a:defRPr/>
            </a:pPr>
            <a:r>
              <a:rPr lang="en-NZ" sz="2000" b="1" dirty="0" smtClean="0">
                <a:solidFill>
                  <a:srgbClr val="0066CC"/>
                </a:solidFill>
                <a:latin typeface="Verdana" pitchFamily="34" charset="0"/>
              </a:rPr>
              <a:t>Survey versions</a:t>
            </a:r>
            <a:endParaRPr lang="en-NZ" sz="2000" dirty="0" smtClean="0">
              <a:solidFill>
                <a:srgbClr val="FF0000"/>
              </a:solidFill>
              <a:latin typeface="Verdana" pitchFamily="34" charset="0"/>
            </a:endParaRPr>
          </a:p>
          <a:p>
            <a:pPr marL="396000" eaLnBrk="1" hangingPunct="1">
              <a:lnSpc>
                <a:spcPct val="105000"/>
              </a:lnSpc>
              <a:spcBef>
                <a:spcPts val="400"/>
              </a:spcBef>
              <a:spcAft>
                <a:spcPts val="200"/>
              </a:spcAft>
              <a:defRPr/>
            </a:pPr>
            <a:r>
              <a:rPr lang="en-GB" sz="2000" dirty="0" smtClean="0">
                <a:latin typeface="Verdana" pitchFamily="34" charset="0"/>
              </a:rPr>
              <a:t>Year 5-8 (Primary)</a:t>
            </a:r>
          </a:p>
          <a:p>
            <a:pPr marL="396000" eaLnBrk="1" hangingPunct="1">
              <a:lnSpc>
                <a:spcPct val="105000"/>
              </a:lnSpc>
              <a:spcBef>
                <a:spcPts val="400"/>
              </a:spcBef>
              <a:spcAft>
                <a:spcPts val="200"/>
              </a:spcAft>
              <a:defRPr/>
            </a:pPr>
            <a:r>
              <a:rPr lang="en-GB" sz="2000" dirty="0" smtClean="0">
                <a:latin typeface="Verdana" pitchFamily="34" charset="0"/>
              </a:rPr>
              <a:t>Year 7-13 (Intermediate &amp; Secondary)</a:t>
            </a:r>
          </a:p>
          <a:p>
            <a:pPr marL="396000" eaLnBrk="1" hangingPunct="1">
              <a:lnSpc>
                <a:spcPct val="105000"/>
              </a:lnSpc>
              <a:spcBef>
                <a:spcPts val="400"/>
              </a:spcBef>
              <a:spcAft>
                <a:spcPts val="200"/>
              </a:spcAft>
              <a:buFontTx/>
              <a:buNone/>
              <a:defRPr/>
            </a:pPr>
            <a:r>
              <a:rPr lang="en-NZ" sz="2000" b="1" dirty="0" smtClean="0">
                <a:solidFill>
                  <a:srgbClr val="0066CC"/>
                </a:solidFill>
                <a:latin typeface="Verdana" pitchFamily="34" charset="0"/>
              </a:rPr>
              <a:t>Survey process</a:t>
            </a:r>
            <a:endParaRPr lang="en-NZ" sz="2000" dirty="0" smtClean="0">
              <a:solidFill>
                <a:srgbClr val="0066CC"/>
              </a:solidFill>
              <a:latin typeface="Verdana" pitchFamily="34" charset="0"/>
            </a:endParaRPr>
          </a:p>
          <a:p>
            <a:pPr marL="396000" eaLnBrk="1" hangingPunct="1">
              <a:lnSpc>
                <a:spcPct val="105000"/>
              </a:lnSpc>
              <a:spcBef>
                <a:spcPts val="400"/>
              </a:spcBef>
              <a:spcAft>
                <a:spcPts val="200"/>
              </a:spcAft>
              <a:defRPr/>
            </a:pPr>
            <a:r>
              <a:rPr lang="en-GB" sz="2000" dirty="0" smtClean="0">
                <a:latin typeface="Verdana" pitchFamily="34" charset="0"/>
              </a:rPr>
              <a:t>Completed by class groups </a:t>
            </a:r>
            <a:r>
              <a:rPr lang="en-GB" sz="2000" b="1" dirty="0" smtClean="0">
                <a:latin typeface="Verdana" pitchFamily="34" charset="0"/>
              </a:rPr>
              <a:t>online</a:t>
            </a:r>
            <a:r>
              <a:rPr lang="en-GB" sz="2000" dirty="0" smtClean="0">
                <a:latin typeface="Verdana" pitchFamily="34" charset="0"/>
              </a:rPr>
              <a:t> or in </a:t>
            </a:r>
            <a:r>
              <a:rPr lang="en-GB" sz="2000" b="1" dirty="0" smtClean="0">
                <a:latin typeface="Verdana" pitchFamily="34" charset="0"/>
              </a:rPr>
              <a:t>hardcopy</a:t>
            </a:r>
          </a:p>
          <a:p>
            <a:pPr marL="396000" eaLnBrk="1" hangingPunct="1">
              <a:lnSpc>
                <a:spcPct val="105000"/>
              </a:lnSpc>
              <a:spcBef>
                <a:spcPts val="400"/>
              </a:spcBef>
              <a:spcAft>
                <a:spcPts val="200"/>
              </a:spcAft>
              <a:defRPr/>
            </a:pPr>
            <a:r>
              <a:rPr lang="en-GB" sz="2000" b="1" dirty="0" smtClean="0">
                <a:latin typeface="Verdana" pitchFamily="34" charset="0"/>
              </a:rPr>
              <a:t>Online reports </a:t>
            </a:r>
            <a:r>
              <a:rPr lang="en-GB" sz="2000" dirty="0" smtClean="0">
                <a:latin typeface="Verdana" pitchFamily="34" charset="0"/>
              </a:rPr>
              <a:t>show combined  student data and sub-groups (e.g., year level, gender, ethnicity, class)</a:t>
            </a:r>
          </a:p>
          <a:p>
            <a:pPr marL="396000" eaLnBrk="1" hangingPunct="1">
              <a:lnSpc>
                <a:spcPct val="105000"/>
              </a:lnSpc>
              <a:spcBef>
                <a:spcPts val="400"/>
              </a:spcBef>
              <a:spcAft>
                <a:spcPts val="200"/>
              </a:spcAft>
              <a:buFontTx/>
              <a:buNone/>
              <a:defRPr/>
            </a:pPr>
            <a:r>
              <a:rPr lang="en-NZ" sz="2000" b="1" dirty="0" smtClean="0">
                <a:solidFill>
                  <a:srgbClr val="CC6600"/>
                </a:solidFill>
                <a:latin typeface="Verdana" pitchFamily="34" charset="0"/>
              </a:rPr>
              <a:t>The student survey is….</a:t>
            </a:r>
          </a:p>
          <a:p>
            <a:pPr marL="396000" eaLnBrk="1" hangingPunct="1">
              <a:lnSpc>
                <a:spcPct val="105000"/>
              </a:lnSpc>
              <a:spcBef>
                <a:spcPts val="400"/>
              </a:spcBef>
              <a:spcAft>
                <a:spcPts val="200"/>
              </a:spcAft>
              <a:defRPr/>
            </a:pPr>
            <a:r>
              <a:rPr lang="en-NZ" sz="2000" dirty="0" smtClean="0">
                <a:solidFill>
                  <a:srgbClr val="CC6600"/>
                </a:solidFill>
                <a:latin typeface="Verdana" pitchFamily="34" charset="0"/>
              </a:rPr>
              <a:t>designed to collect students’ perspectives on different aspects of school life</a:t>
            </a:r>
            <a:endParaRPr lang="en-GB" sz="2000" kern="1200" dirty="0" smtClean="0">
              <a:solidFill>
                <a:srgbClr val="CC6600"/>
              </a:solidFill>
              <a:latin typeface="Verdana" pitchFamily="34" charset="0"/>
            </a:endParaRPr>
          </a:p>
          <a:p>
            <a:pPr eaLnBrk="1" hangingPunct="1">
              <a:lnSpc>
                <a:spcPct val="105000"/>
              </a:lnSpc>
              <a:defRPr/>
            </a:pPr>
            <a:endParaRPr lang="en-GB" sz="2000" dirty="0" smtClean="0">
              <a:latin typeface="Verdana" pitchFamily="34" charset="0"/>
            </a:endParaRPr>
          </a:p>
        </p:txBody>
      </p:sp>
      <p:pic>
        <p:nvPicPr>
          <p:cNvPr id="9220" name="Picture 5" descr="I:\TD Test Development\Safe School Climate\Presentations\MOE-W@S-theory-sep-11-PB4L-Oct-11\survey_pageI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3" y="1268413"/>
            <a:ext cx="3529012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48464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47248" cy="563662"/>
          </a:xfrm>
        </p:spPr>
        <p:txBody>
          <a:bodyPr>
            <a:noAutofit/>
          </a:bodyPr>
          <a:lstStyle/>
          <a:p>
            <a:pPr algn="ctr"/>
            <a:r>
              <a:rPr lang="en-NZ" sz="3600" b="0" dirty="0" smtClean="0">
                <a:solidFill>
                  <a:schemeClr val="bg1"/>
                </a:solidFill>
              </a:rPr>
              <a:t>The Teacher Survey</a:t>
            </a:r>
            <a:endParaRPr lang="en-NZ" sz="3600" b="0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W@S-teacher-survey-thumbnail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860032" y="1196752"/>
            <a:ext cx="3819525" cy="539115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764704"/>
            <a:ext cx="4716016" cy="5361459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NZ" sz="2000" dirty="0" smtClean="0">
              <a:solidFill>
                <a:srgbClr val="0066CC"/>
              </a:solidFill>
              <a:latin typeface="Verdana" pitchFamily="34" charset="0"/>
            </a:endParaRPr>
          </a:p>
          <a:p>
            <a:pPr marL="396000">
              <a:lnSpc>
                <a:spcPct val="105000"/>
              </a:lnSpc>
              <a:spcBef>
                <a:spcPts val="400"/>
              </a:spcBef>
              <a:spcAft>
                <a:spcPts val="200"/>
              </a:spcAft>
              <a:defRPr/>
            </a:pPr>
            <a:r>
              <a:rPr lang="en-NZ" sz="2200" b="1" dirty="0" smtClean="0">
                <a:solidFill>
                  <a:srgbClr val="0066CC"/>
                </a:solidFill>
                <a:latin typeface="Verdana" pitchFamily="34" charset="0"/>
              </a:rPr>
              <a:t>Survey process</a:t>
            </a:r>
          </a:p>
          <a:p>
            <a:pPr marL="396000">
              <a:lnSpc>
                <a:spcPct val="105000"/>
              </a:lnSpc>
              <a:spcBef>
                <a:spcPts val="400"/>
              </a:spcBef>
              <a:spcAft>
                <a:spcPts val="200"/>
              </a:spcAft>
              <a:buFont typeface="Arial" pitchFamily="34" charset="0"/>
              <a:buChar char="•"/>
              <a:defRPr/>
            </a:pPr>
            <a:r>
              <a:rPr lang="en-NZ" sz="2200" dirty="0" smtClean="0">
                <a:solidFill>
                  <a:srgbClr val="002060"/>
                </a:solidFill>
                <a:latin typeface="Verdana" pitchFamily="34" charset="0"/>
              </a:rPr>
              <a:t>	</a:t>
            </a:r>
            <a:r>
              <a:rPr lang="en-NZ" sz="2000" dirty="0" smtClean="0">
                <a:solidFill>
                  <a:srgbClr val="002060"/>
                </a:solidFill>
                <a:latin typeface="Verdana" pitchFamily="34" charset="0"/>
              </a:rPr>
              <a:t>Collects data on 	</a:t>
            </a:r>
            <a:r>
              <a:rPr lang="en-NZ" sz="2000" b="1" dirty="0" smtClean="0">
                <a:solidFill>
                  <a:srgbClr val="002060"/>
                </a:solidFill>
                <a:latin typeface="Verdana" pitchFamily="34" charset="0"/>
              </a:rPr>
              <a:t>teachers’ perspective </a:t>
            </a:r>
            <a:r>
              <a:rPr lang="en-NZ" sz="2000" dirty="0" smtClean="0">
                <a:solidFill>
                  <a:srgbClr val="002060"/>
                </a:solidFill>
                <a:latin typeface="Verdana" pitchFamily="34" charset="0"/>
              </a:rPr>
              <a:t>	about school life</a:t>
            </a:r>
            <a:endParaRPr lang="en-NZ" sz="2200" dirty="0" smtClean="0">
              <a:solidFill>
                <a:srgbClr val="002060"/>
              </a:solidFill>
              <a:latin typeface="Verdana" pitchFamily="34" charset="0"/>
            </a:endParaRPr>
          </a:p>
          <a:p>
            <a:pPr marL="396000">
              <a:lnSpc>
                <a:spcPct val="105000"/>
              </a:lnSpc>
              <a:spcBef>
                <a:spcPts val="400"/>
              </a:spcBef>
              <a:spcAft>
                <a:spcPts val="200"/>
              </a:spcAft>
              <a:buFont typeface="Arial" pitchFamily="34" charset="0"/>
              <a:buChar char="•"/>
              <a:defRPr/>
            </a:pPr>
            <a:r>
              <a:rPr lang="en-NZ" sz="2200" dirty="0" smtClean="0">
                <a:solidFill>
                  <a:srgbClr val="002060"/>
                </a:solidFill>
                <a:latin typeface="Verdana" pitchFamily="34" charset="0"/>
              </a:rPr>
              <a:t>	</a:t>
            </a:r>
            <a:r>
              <a:rPr lang="en-NZ" sz="2000" dirty="0" smtClean="0">
                <a:solidFill>
                  <a:srgbClr val="002060"/>
                </a:solidFill>
                <a:latin typeface="Verdana" pitchFamily="34" charset="0"/>
              </a:rPr>
              <a:t>Completed </a:t>
            </a:r>
            <a:r>
              <a:rPr lang="en-NZ" sz="2000" b="1" dirty="0" smtClean="0">
                <a:solidFill>
                  <a:srgbClr val="002060"/>
                </a:solidFill>
                <a:latin typeface="Verdana" pitchFamily="34" charset="0"/>
              </a:rPr>
              <a:t>anonymously</a:t>
            </a:r>
          </a:p>
          <a:p>
            <a:pPr marL="396000">
              <a:lnSpc>
                <a:spcPct val="105000"/>
              </a:lnSpc>
              <a:spcBef>
                <a:spcPts val="400"/>
              </a:spcBef>
              <a:spcAft>
                <a:spcPts val="200"/>
              </a:spcAft>
              <a:buFont typeface="Arial" pitchFamily="34" charset="0"/>
              <a:buChar char="•"/>
              <a:defRPr/>
            </a:pPr>
            <a:r>
              <a:rPr lang="en-NZ" sz="2000" dirty="0" smtClean="0">
                <a:solidFill>
                  <a:srgbClr val="002060"/>
                </a:solidFill>
                <a:latin typeface="Verdana" pitchFamily="34" charset="0"/>
              </a:rPr>
              <a:t>	Is a </a:t>
            </a:r>
            <a:r>
              <a:rPr lang="en-NZ" sz="2000" b="1" dirty="0" smtClean="0">
                <a:solidFill>
                  <a:srgbClr val="002060"/>
                </a:solidFill>
                <a:latin typeface="Verdana" pitchFamily="34" charset="0"/>
              </a:rPr>
              <a:t>subse</a:t>
            </a:r>
            <a:r>
              <a:rPr lang="en-NZ" sz="2000" dirty="0" smtClean="0">
                <a:solidFill>
                  <a:srgbClr val="002060"/>
                </a:solidFill>
                <a:latin typeface="Verdana" pitchFamily="34" charset="0"/>
              </a:rPr>
              <a:t>t of the 	</a:t>
            </a:r>
            <a:r>
              <a:rPr lang="en-NZ" sz="2000" b="1" dirty="0" smtClean="0">
                <a:solidFill>
                  <a:srgbClr val="002060"/>
                </a:solidFill>
                <a:latin typeface="Verdana" pitchFamily="34" charset="0"/>
              </a:rPr>
              <a:t>questions in the School 	Self Review Tool </a:t>
            </a:r>
            <a:r>
              <a:rPr lang="en-NZ" sz="2000" dirty="0" smtClean="0">
                <a:solidFill>
                  <a:srgbClr val="002060"/>
                </a:solidFill>
                <a:latin typeface="Verdana" pitchFamily="34" charset="0"/>
              </a:rPr>
              <a:t>(SSRT)</a:t>
            </a:r>
          </a:p>
          <a:p>
            <a:pPr marL="396000">
              <a:lnSpc>
                <a:spcPct val="105000"/>
              </a:lnSpc>
              <a:spcBef>
                <a:spcPts val="400"/>
              </a:spcBef>
              <a:spcAft>
                <a:spcPts val="200"/>
              </a:spcAft>
              <a:defRPr/>
            </a:pPr>
            <a:r>
              <a:rPr lang="en-NZ" sz="2200" b="1" dirty="0" smtClean="0">
                <a:solidFill>
                  <a:srgbClr val="CC6600"/>
                </a:solidFill>
                <a:latin typeface="Verdana" pitchFamily="34" charset="0"/>
              </a:rPr>
              <a:t>The teacher survey….</a:t>
            </a:r>
          </a:p>
          <a:p>
            <a:pPr marL="396000">
              <a:lnSpc>
                <a:spcPct val="105000"/>
              </a:lnSpc>
              <a:spcBef>
                <a:spcPts val="400"/>
              </a:spcBef>
              <a:spcAft>
                <a:spcPts val="200"/>
              </a:spcAft>
              <a:buFont typeface="Arial" pitchFamily="34" charset="0"/>
              <a:buChar char="•"/>
              <a:defRPr/>
            </a:pPr>
            <a:r>
              <a:rPr lang="en-NZ" sz="2200" dirty="0" smtClean="0">
                <a:solidFill>
                  <a:srgbClr val="CC6600"/>
                </a:solidFill>
                <a:latin typeface="Verdana" pitchFamily="34" charset="0"/>
              </a:rPr>
              <a:t>	data is used by the 	review team to complete 	the SSRT</a:t>
            </a:r>
            <a:endParaRPr lang="en-GB" sz="2200" dirty="0" smtClean="0">
              <a:solidFill>
                <a:srgbClr val="CC6600"/>
              </a:solidFill>
              <a:latin typeface="Verdana" pitchFamily="34" charset="0"/>
            </a:endParaRPr>
          </a:p>
          <a:p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8748464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5888"/>
            <a:ext cx="7772400" cy="1143000"/>
          </a:xfrm>
        </p:spPr>
        <p:txBody>
          <a:bodyPr/>
          <a:lstStyle/>
          <a:p>
            <a:pPr algn="l" eaLnBrk="1" hangingPunct="1"/>
            <a:r>
              <a:rPr lang="en-NZ" sz="3600" dirty="0" smtClean="0">
                <a:solidFill>
                  <a:schemeClr val="bg1"/>
                </a:solidFill>
              </a:rPr>
              <a:t>The School Self Review Tool (SSRT)</a:t>
            </a:r>
            <a:endParaRPr lang="en-GB" sz="3600" dirty="0" smtClean="0">
              <a:solidFill>
                <a:schemeClr val="bg1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052513"/>
            <a:ext cx="8569325" cy="5545137"/>
          </a:xfrm>
        </p:spPr>
        <p:txBody>
          <a:bodyPr/>
          <a:lstStyle/>
          <a:p>
            <a:pPr marL="396000" eaLnBrk="1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NZ" sz="2200" b="1" dirty="0" smtClean="0">
                <a:solidFill>
                  <a:srgbClr val="0066CC"/>
                </a:solidFill>
                <a:latin typeface="Verdana" pitchFamily="34" charset="0"/>
              </a:rPr>
              <a:t>Suggested SSRT steps </a:t>
            </a:r>
          </a:p>
          <a:p>
            <a:pPr marL="396000" eaLnBrk="1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NZ" sz="2200" b="1" dirty="0" smtClean="0">
                <a:latin typeface="Verdana" pitchFamily="34" charset="0"/>
              </a:rPr>
              <a:t>The school assembles a review team </a:t>
            </a:r>
            <a:r>
              <a:rPr lang="en-NZ" sz="1800" dirty="0" smtClean="0">
                <a:latin typeface="Verdana" pitchFamily="34" charset="0"/>
              </a:rPr>
              <a:t>(e.g., school leaders, teachers, students, BoT rep)</a:t>
            </a:r>
            <a:r>
              <a:rPr lang="en-NZ" sz="2200" dirty="0" smtClean="0">
                <a:latin typeface="Verdana" pitchFamily="34" charset="0"/>
              </a:rPr>
              <a:t> and introduces the W@S process to all staff at a professional learning session</a:t>
            </a:r>
          </a:p>
          <a:p>
            <a:pPr marL="396000" eaLnBrk="1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NZ" sz="2200" dirty="0" smtClean="0">
                <a:latin typeface="Verdana" pitchFamily="34" charset="0"/>
              </a:rPr>
              <a:t>All teaching staff invited to complete the shorter anonymous </a:t>
            </a:r>
            <a:r>
              <a:rPr lang="en-NZ" sz="2200" b="1" dirty="0" smtClean="0">
                <a:latin typeface="Verdana" pitchFamily="34" charset="0"/>
              </a:rPr>
              <a:t>Teacher Survey</a:t>
            </a:r>
            <a:r>
              <a:rPr lang="en-NZ" sz="2200" dirty="0" smtClean="0">
                <a:latin typeface="Verdana" pitchFamily="34" charset="0"/>
              </a:rPr>
              <a:t>. </a:t>
            </a:r>
          </a:p>
          <a:p>
            <a:pPr marL="396000" eaLnBrk="1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NZ" sz="2200" dirty="0" smtClean="0">
                <a:latin typeface="Verdana" pitchFamily="34" charset="0"/>
              </a:rPr>
              <a:t>Teacher Survey results then used by the review team to </a:t>
            </a:r>
            <a:r>
              <a:rPr lang="en-NZ" sz="2200" b="1" dirty="0" smtClean="0">
                <a:latin typeface="Verdana" pitchFamily="34" charset="0"/>
              </a:rPr>
              <a:t>complete</a:t>
            </a:r>
            <a:r>
              <a:rPr lang="en-NZ" sz="2200" dirty="0" smtClean="0">
                <a:latin typeface="Verdana" pitchFamily="34" charset="0"/>
              </a:rPr>
              <a:t> one copy of the </a:t>
            </a:r>
            <a:r>
              <a:rPr lang="en-NZ" sz="2200" b="1" dirty="0" smtClean="0">
                <a:latin typeface="Verdana" pitchFamily="34" charset="0"/>
              </a:rPr>
              <a:t>SSRT online</a:t>
            </a:r>
            <a:r>
              <a:rPr lang="en-NZ" sz="2200" dirty="0" smtClean="0">
                <a:latin typeface="Verdana" pitchFamily="34" charset="0"/>
              </a:rPr>
              <a:t>.</a:t>
            </a:r>
          </a:p>
          <a:p>
            <a:pPr marL="396000" eaLnBrk="1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NZ" sz="2200" b="1" dirty="0" smtClean="0">
                <a:latin typeface="Verdana" pitchFamily="34" charset="0"/>
              </a:rPr>
              <a:t>Online report produced </a:t>
            </a:r>
            <a:r>
              <a:rPr lang="en-NZ" sz="2200" dirty="0" smtClean="0">
                <a:latin typeface="Verdana" pitchFamily="34" charset="0"/>
              </a:rPr>
              <a:t>from the SSRT to show different aspects of school life. A </a:t>
            </a:r>
            <a:r>
              <a:rPr lang="en-NZ" sz="2200" b="1" dirty="0" smtClean="0">
                <a:latin typeface="Verdana" pitchFamily="34" charset="0"/>
              </a:rPr>
              <a:t>summary report </a:t>
            </a:r>
            <a:r>
              <a:rPr lang="en-NZ" sz="2200" dirty="0" smtClean="0">
                <a:latin typeface="Verdana" pitchFamily="34" charset="0"/>
              </a:rPr>
              <a:t>from the Teacher Survey is also available. </a:t>
            </a:r>
          </a:p>
          <a:p>
            <a:pPr marL="396000" algn="ctr" eaLnBrk="1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NZ" sz="2200" b="1" dirty="0" smtClean="0">
                <a:solidFill>
                  <a:srgbClr val="CC6600"/>
                </a:solidFill>
                <a:latin typeface="Verdana" pitchFamily="34" charset="0"/>
              </a:rPr>
              <a:t>The SSRT process…</a:t>
            </a:r>
            <a:r>
              <a:rPr lang="en-NZ" sz="2200" dirty="0" smtClean="0">
                <a:solidFill>
                  <a:srgbClr val="CC6600"/>
                </a:solidFill>
                <a:latin typeface="Verdana" pitchFamily="34" charset="0"/>
              </a:rPr>
              <a:t>is</a:t>
            </a:r>
            <a:r>
              <a:rPr lang="en-NZ" sz="2200" b="1" dirty="0" smtClean="0">
                <a:solidFill>
                  <a:srgbClr val="CC6600"/>
                </a:solidFill>
                <a:latin typeface="Verdana" pitchFamily="34" charset="0"/>
              </a:rPr>
              <a:t> </a:t>
            </a:r>
            <a:r>
              <a:rPr lang="en-NZ" sz="2200" dirty="0" smtClean="0">
                <a:solidFill>
                  <a:srgbClr val="CC6600"/>
                </a:solidFill>
                <a:latin typeface="Verdana" pitchFamily="34" charset="0"/>
              </a:rPr>
              <a:t>designed to involve all staff and </a:t>
            </a:r>
            <a:r>
              <a:rPr lang="en-NZ" sz="2200" b="1" dirty="0" smtClean="0">
                <a:solidFill>
                  <a:srgbClr val="CC6600"/>
                </a:solidFill>
                <a:latin typeface="Verdana" pitchFamily="34" charset="0"/>
              </a:rPr>
              <a:t>encourage debate </a:t>
            </a:r>
            <a:r>
              <a:rPr lang="en-NZ" sz="2200" dirty="0" smtClean="0">
                <a:solidFill>
                  <a:srgbClr val="CC6600"/>
                </a:solidFill>
                <a:latin typeface="Verdana" pitchFamily="34" charset="0"/>
              </a:rPr>
              <a:t>and </a:t>
            </a:r>
            <a:r>
              <a:rPr lang="en-NZ" sz="2200" b="1" dirty="0" smtClean="0">
                <a:solidFill>
                  <a:srgbClr val="CC6600"/>
                </a:solidFill>
                <a:latin typeface="Verdana" pitchFamily="34" charset="0"/>
              </a:rPr>
              <a:t>self-review</a:t>
            </a:r>
          </a:p>
          <a:p>
            <a:pPr marL="396000" eaLnBrk="1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NZ" sz="2200" dirty="0" smtClean="0">
              <a:latin typeface="Verdana" pitchFamily="34" charset="0"/>
            </a:endParaRPr>
          </a:p>
          <a:p>
            <a:pPr eaLnBrk="1" hangingPunct="1">
              <a:lnSpc>
                <a:spcPct val="105000"/>
              </a:lnSpc>
              <a:defRPr/>
            </a:pPr>
            <a:endParaRPr lang="en-GB" sz="2000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188913"/>
            <a:ext cx="7772400" cy="6477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Wellbeing@School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Step 2 –Gathering Data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38200" y="341313"/>
            <a:ext cx="7772400" cy="6477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Wellbeing@School: Step 2 –Gathering Data</a:t>
            </a:r>
            <a:endParaRPr kumimoji="0" lang="en-GB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748464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23528" y="188640"/>
            <a:ext cx="626469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>
                <a:solidFill>
                  <a:schemeClr val="bg1"/>
                </a:solidFill>
              </a:rPr>
              <a:t>Wellbeing@School</a:t>
            </a:r>
            <a:r>
              <a:rPr lang="en-GB" sz="2800" b="1" dirty="0" smtClean="0">
                <a:solidFill>
                  <a:schemeClr val="bg1"/>
                </a:solidFill>
              </a:rPr>
              <a:t>: 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dirty="0" smtClean="0">
                <a:solidFill>
                  <a:schemeClr val="bg1"/>
                </a:solidFill>
              </a:rPr>
              <a:t>Building a safe and caring school climate that deters bullying</a:t>
            </a:r>
            <a:endParaRPr lang="en-NZ" dirty="0"/>
          </a:p>
        </p:txBody>
      </p:sp>
      <p:sp>
        <p:nvSpPr>
          <p:cNvPr id="7" name="Rectangle 6"/>
          <p:cNvSpPr/>
          <p:nvPr/>
        </p:nvSpPr>
        <p:spPr>
          <a:xfrm>
            <a:off x="1691680" y="1196752"/>
            <a:ext cx="6264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NZ" sz="2800" b="1" dirty="0" smtClean="0">
                <a:solidFill>
                  <a:srgbClr val="009999"/>
                </a:solidFill>
                <a:latin typeface="Verdana" pitchFamily="34" charset="0"/>
              </a:rPr>
              <a:t>Step Three: Plan Steps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9552" y="1700808"/>
            <a:ext cx="835292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dirty="0" smtClean="0">
                <a:latin typeface="Verdana" pitchFamily="34" charset="0"/>
              </a:rPr>
              <a:t>The W@S reports explore four different dimensions (aspects of school life) that the research literature suggests work together to create a safe and caring climate which deters bullying. These aspects are:</a:t>
            </a:r>
          </a:p>
          <a:p>
            <a:endParaRPr lang="en-NZ" dirty="0" smtClean="0">
              <a:latin typeface="Verdana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NZ" sz="2000" dirty="0" smtClean="0">
                <a:latin typeface="Verdana" pitchFamily="34" charset="0"/>
              </a:rPr>
              <a:t>	Whole school climate and practices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NZ" sz="2000" dirty="0" smtClean="0">
                <a:latin typeface="Verdana" pitchFamily="34" charset="0"/>
              </a:rPr>
              <a:t>	Teaching and learning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NZ" sz="2000" dirty="0" smtClean="0">
                <a:latin typeface="Verdana" pitchFamily="34" charset="0"/>
              </a:rPr>
              <a:t>	Community partnerships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NZ" sz="2000" dirty="0" smtClean="0">
                <a:latin typeface="Verdana" pitchFamily="34" charset="0"/>
              </a:rPr>
              <a:t>	Pro social student culture and strategies</a:t>
            </a:r>
          </a:p>
          <a:p>
            <a:pPr>
              <a:buFont typeface="Arial" pitchFamily="34" charset="0"/>
              <a:buChar char="•"/>
            </a:pPr>
            <a:endParaRPr lang="en-NZ" dirty="0" smtClean="0">
              <a:latin typeface="Verdana" pitchFamily="34" charset="0"/>
            </a:endParaRPr>
          </a:p>
          <a:p>
            <a:r>
              <a:rPr lang="en-NZ" sz="2000" dirty="0" smtClean="0">
                <a:latin typeface="Verdana" pitchFamily="34" charset="0"/>
              </a:rPr>
              <a:t>A fifth aspect explores the extent to which aggressive and bullying behaviours occur at school. This aspect is called</a:t>
            </a:r>
          </a:p>
          <a:p>
            <a:endParaRPr lang="en-NZ" sz="2000" dirty="0" smtClean="0">
              <a:latin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NZ" sz="2000" dirty="0" smtClean="0">
                <a:latin typeface="Verdana" pitchFamily="34" charset="0"/>
              </a:rPr>
              <a:t>	Aggressive student culture</a:t>
            </a:r>
            <a:endParaRPr lang="en-NZ" sz="200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8748464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23528" y="188640"/>
            <a:ext cx="626469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>
                <a:solidFill>
                  <a:schemeClr val="bg1"/>
                </a:solidFill>
              </a:rPr>
              <a:t>Wellbeing@School</a:t>
            </a:r>
            <a:r>
              <a:rPr lang="en-GB" sz="2800" b="1" dirty="0" smtClean="0">
                <a:solidFill>
                  <a:schemeClr val="bg1"/>
                </a:solidFill>
              </a:rPr>
              <a:t>: 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dirty="0" smtClean="0">
                <a:solidFill>
                  <a:schemeClr val="bg1"/>
                </a:solidFill>
              </a:rPr>
              <a:t>Building a safe and caring school climate that deters bullying</a:t>
            </a:r>
            <a:endParaRPr lang="en-NZ" dirty="0"/>
          </a:p>
        </p:txBody>
      </p:sp>
      <p:sp>
        <p:nvSpPr>
          <p:cNvPr id="4" name="Rectangle 3"/>
          <p:cNvSpPr/>
          <p:nvPr/>
        </p:nvSpPr>
        <p:spPr>
          <a:xfrm>
            <a:off x="2303891" y="1268760"/>
            <a:ext cx="41120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NZ" sz="2400" b="1" dirty="0" smtClean="0">
                <a:solidFill>
                  <a:srgbClr val="009999"/>
                </a:solidFill>
                <a:latin typeface="Verdana" pitchFamily="34" charset="0"/>
              </a:rPr>
              <a:t>Step Three: Plan Steps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1772816"/>
            <a:ext cx="84249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dirty="0" smtClean="0">
                <a:latin typeface="Verdana" pitchFamily="34" charset="0"/>
              </a:rPr>
              <a:t>There are </a:t>
            </a:r>
            <a:r>
              <a:rPr lang="en-NZ" sz="2000" b="1" dirty="0" smtClean="0">
                <a:latin typeface="Verdana" pitchFamily="34" charset="0"/>
              </a:rPr>
              <a:t>three different types of report </a:t>
            </a:r>
            <a:r>
              <a:rPr lang="en-NZ" sz="2000" dirty="0" smtClean="0">
                <a:latin typeface="Verdana" pitchFamily="34" charset="0"/>
              </a:rPr>
              <a:t>for W@S. Each has a slightly different purpose. They are:</a:t>
            </a:r>
          </a:p>
          <a:p>
            <a:endParaRPr lang="en-NZ" sz="2000" b="1" dirty="0" smtClean="0">
              <a:latin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NZ" sz="2000" b="1" i="1" dirty="0" smtClean="0">
                <a:latin typeface="Verdana" pitchFamily="34" charset="0"/>
              </a:rPr>
              <a:t>School Overview </a:t>
            </a:r>
            <a:r>
              <a:rPr lang="en-NZ" sz="2000" dirty="0" smtClean="0">
                <a:latin typeface="Verdana" pitchFamily="34" charset="0"/>
              </a:rPr>
              <a:t>report (School at a Glance) – aims to give a starting point to exploring data in more depth</a:t>
            </a:r>
          </a:p>
          <a:p>
            <a:endParaRPr lang="en-NZ" sz="2000" dirty="0" smtClean="0">
              <a:latin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NZ" sz="2000" b="1" i="1" dirty="0" smtClean="0">
                <a:latin typeface="Verdana" pitchFamily="34" charset="0"/>
              </a:rPr>
              <a:t>Aspect </a:t>
            </a:r>
            <a:r>
              <a:rPr lang="en-NZ" sz="2000" dirty="0" smtClean="0">
                <a:latin typeface="Verdana" pitchFamily="34" charset="0"/>
              </a:rPr>
              <a:t>reports are produced for the Student Survey only. </a:t>
            </a:r>
            <a:r>
              <a:rPr lang="en-NZ" sz="2000" i="1" dirty="0" smtClean="0">
                <a:latin typeface="Verdana" pitchFamily="34" charset="0"/>
              </a:rPr>
              <a:t>Aspects at a Glance </a:t>
            </a:r>
            <a:r>
              <a:rPr lang="en-NZ" sz="2000" dirty="0" smtClean="0">
                <a:latin typeface="Verdana" pitchFamily="34" charset="0"/>
              </a:rPr>
              <a:t>provides an overall picture and </a:t>
            </a:r>
            <a:r>
              <a:rPr lang="en-NZ" sz="2000" i="1" dirty="0" smtClean="0">
                <a:latin typeface="Verdana" pitchFamily="34" charset="0"/>
              </a:rPr>
              <a:t>Aspects in Detail</a:t>
            </a:r>
            <a:r>
              <a:rPr lang="en-NZ" sz="2000" dirty="0" smtClean="0">
                <a:latin typeface="Verdana" pitchFamily="34" charset="0"/>
              </a:rPr>
              <a:t> provides detail of single aspects</a:t>
            </a:r>
          </a:p>
          <a:p>
            <a:endParaRPr lang="en-NZ" sz="2000" dirty="0" smtClean="0">
              <a:latin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NZ" sz="2000" b="1" i="1" dirty="0" smtClean="0">
                <a:latin typeface="Verdana" pitchFamily="34" charset="0"/>
              </a:rPr>
              <a:t>Item </a:t>
            </a:r>
            <a:r>
              <a:rPr lang="en-NZ" sz="2000" dirty="0" smtClean="0">
                <a:latin typeface="Verdana" pitchFamily="34" charset="0"/>
              </a:rPr>
              <a:t>reports</a:t>
            </a:r>
            <a:r>
              <a:rPr lang="en-NZ" sz="2000" b="1" i="1" dirty="0" smtClean="0">
                <a:latin typeface="Verdana" pitchFamily="34" charset="0"/>
              </a:rPr>
              <a:t> </a:t>
            </a:r>
            <a:r>
              <a:rPr lang="en-NZ" sz="2000" dirty="0" smtClean="0">
                <a:latin typeface="Verdana" pitchFamily="34" charset="0"/>
              </a:rPr>
              <a:t>provide a summary of how groups of teachers or students responded to each survey statement. </a:t>
            </a:r>
            <a:endParaRPr lang="en-NZ" sz="2000" b="1" i="1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10703"/>
            <a:ext cx="7488832" cy="6647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0"/>
            <a:ext cx="67687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0"/>
            <a:ext cx="64807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0"/>
            <a:ext cx="67687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1700808"/>
            <a:ext cx="8785225" cy="4896544"/>
          </a:xfrm>
          <a:noFill/>
        </p:spPr>
        <p:txBody>
          <a:bodyPr anchor="t">
            <a:normAutofit fontScale="90000"/>
          </a:bodyPr>
          <a:lstStyle/>
          <a:p>
            <a:r>
              <a:rPr lang="en-NZ" sz="3500" b="1" dirty="0" err="1" smtClean="0">
                <a:solidFill>
                  <a:srgbClr val="1E596D"/>
                </a:solidFill>
                <a:latin typeface="Verdana" pitchFamily="34" charset="0"/>
                <a:hlinkClick r:id="rId3"/>
              </a:rPr>
              <a:t>www.wellbeing@school.org.nz</a:t>
            </a:r>
            <a:r>
              <a:rPr lang="en-NZ" sz="3500" b="1" dirty="0" smtClean="0">
                <a:solidFill>
                  <a:srgbClr val="1E596D"/>
                </a:solidFill>
                <a:latin typeface="Verdana" pitchFamily="34" charset="0"/>
              </a:rPr>
              <a:t/>
            </a:r>
            <a:br>
              <a:rPr lang="en-NZ" sz="3500" b="1" dirty="0" smtClean="0">
                <a:solidFill>
                  <a:srgbClr val="1E596D"/>
                </a:solidFill>
                <a:latin typeface="Verdana" pitchFamily="34" charset="0"/>
              </a:rPr>
            </a:br>
            <a:r>
              <a:rPr lang="en-NZ" sz="3500" b="1" dirty="0" smtClean="0">
                <a:solidFill>
                  <a:srgbClr val="1E596D"/>
                </a:solidFill>
                <a:latin typeface="Verdana" pitchFamily="34" charset="0"/>
              </a:rPr>
              <a:t/>
            </a:r>
            <a:br>
              <a:rPr lang="en-NZ" sz="3500" b="1" dirty="0" smtClean="0">
                <a:solidFill>
                  <a:srgbClr val="1E596D"/>
                </a:solidFill>
                <a:latin typeface="Verdana" pitchFamily="34" charset="0"/>
              </a:rPr>
            </a:br>
            <a:r>
              <a:rPr lang="en-NZ" sz="3600" b="1" i="1" dirty="0" smtClean="0">
                <a:solidFill>
                  <a:srgbClr val="1E596D"/>
                </a:solidFill>
                <a:latin typeface="Verdana" pitchFamily="34" charset="0"/>
              </a:rPr>
              <a:t> </a:t>
            </a:r>
            <a:r>
              <a:rPr lang="en-NZ" sz="3100" b="1" i="1" dirty="0" smtClean="0">
                <a:solidFill>
                  <a:srgbClr val="1E596D"/>
                </a:solidFill>
                <a:latin typeface="Verdana" pitchFamily="34" charset="0"/>
              </a:rPr>
              <a:t>available to schools on 7 May 2012 </a:t>
            </a:r>
            <a:r>
              <a:rPr lang="en-NZ" sz="3500" b="1" dirty="0" smtClean="0">
                <a:solidFill>
                  <a:srgbClr val="1E596D"/>
                </a:solidFill>
                <a:latin typeface="Verdana" pitchFamily="34" charset="0"/>
              </a:rPr>
              <a:t/>
            </a:r>
            <a:br>
              <a:rPr lang="en-NZ" sz="3500" b="1" dirty="0" smtClean="0">
                <a:solidFill>
                  <a:srgbClr val="1E596D"/>
                </a:solidFill>
                <a:latin typeface="Verdana" pitchFamily="34" charset="0"/>
              </a:rPr>
            </a:br>
            <a:r>
              <a:rPr lang="en-NZ" sz="3500" b="1" dirty="0" smtClean="0">
                <a:solidFill>
                  <a:srgbClr val="1E596D"/>
                </a:solidFill>
                <a:latin typeface="Verdana" pitchFamily="34" charset="0"/>
              </a:rPr>
              <a:t/>
            </a:r>
            <a:br>
              <a:rPr lang="en-NZ" sz="3500" b="1" dirty="0" smtClean="0">
                <a:solidFill>
                  <a:srgbClr val="1E596D"/>
                </a:solidFill>
                <a:latin typeface="Verdana" pitchFamily="34" charset="0"/>
              </a:rPr>
            </a:br>
            <a:r>
              <a:rPr lang="en-NZ" sz="3500" b="1" dirty="0" smtClean="0">
                <a:solidFill>
                  <a:srgbClr val="1E596D"/>
                </a:solidFill>
                <a:latin typeface="Verdana" pitchFamily="34" charset="0"/>
              </a:rPr>
              <a:t>Building a safe and caring school climate that deters bullying</a:t>
            </a:r>
            <a:br>
              <a:rPr lang="en-NZ" sz="3500" b="1" dirty="0" smtClean="0">
                <a:solidFill>
                  <a:srgbClr val="1E596D"/>
                </a:solidFill>
                <a:latin typeface="Verdana" pitchFamily="34" charset="0"/>
              </a:rPr>
            </a:br>
            <a:r>
              <a:rPr lang="en-NZ" sz="3500" b="1" dirty="0" smtClean="0">
                <a:solidFill>
                  <a:srgbClr val="1E596D"/>
                </a:solidFill>
                <a:latin typeface="Verdana" pitchFamily="34" charset="0"/>
              </a:rPr>
              <a:t/>
            </a:r>
            <a:br>
              <a:rPr lang="en-NZ" sz="3500" b="1" dirty="0" smtClean="0">
                <a:solidFill>
                  <a:srgbClr val="1E596D"/>
                </a:solidFill>
                <a:latin typeface="Verdana" pitchFamily="34" charset="0"/>
              </a:rPr>
            </a:br>
            <a:r>
              <a:rPr lang="en-NZ" sz="2800" b="1" i="1" dirty="0" smtClean="0">
                <a:solidFill>
                  <a:srgbClr val="1E596D"/>
                </a:solidFill>
                <a:latin typeface="Verdana" pitchFamily="34" charset="0"/>
              </a:rPr>
              <a:t>(Former name: Safe School Climate)</a:t>
            </a:r>
            <a:br>
              <a:rPr lang="en-NZ" sz="2800" b="1" i="1" dirty="0" smtClean="0">
                <a:solidFill>
                  <a:srgbClr val="1E596D"/>
                </a:solidFill>
                <a:latin typeface="Verdana" pitchFamily="34" charset="0"/>
              </a:rPr>
            </a:br>
            <a:r>
              <a:rPr lang="en-NZ" sz="3500" b="1" dirty="0" smtClean="0">
                <a:solidFill>
                  <a:srgbClr val="1E596D"/>
                </a:solidFill>
                <a:latin typeface="Verdana" pitchFamily="34" charset="0"/>
              </a:rPr>
              <a:t/>
            </a:r>
            <a:br>
              <a:rPr lang="en-NZ" sz="3500" b="1" dirty="0" smtClean="0">
                <a:solidFill>
                  <a:srgbClr val="1E596D"/>
                </a:solidFill>
                <a:latin typeface="Verdana" pitchFamily="34" charset="0"/>
              </a:rPr>
            </a:br>
            <a:r>
              <a:rPr lang="en-NZ" sz="3500" b="1" dirty="0" smtClean="0">
                <a:solidFill>
                  <a:srgbClr val="1E596D"/>
                </a:solidFill>
                <a:latin typeface="Verdana" pitchFamily="34" charset="0"/>
              </a:rPr>
              <a:t/>
            </a:r>
            <a:br>
              <a:rPr lang="en-NZ" sz="3500" b="1" dirty="0" smtClean="0">
                <a:solidFill>
                  <a:srgbClr val="1E596D"/>
                </a:solidFill>
                <a:latin typeface="Verdana" pitchFamily="34" charset="0"/>
              </a:rPr>
            </a:br>
            <a:r>
              <a:rPr lang="en-NZ" sz="3500" b="1" dirty="0" smtClean="0">
                <a:solidFill>
                  <a:srgbClr val="1E596D"/>
                </a:solidFill>
                <a:latin typeface="Verdana" pitchFamily="34" charset="0"/>
              </a:rPr>
              <a:t/>
            </a:r>
            <a:br>
              <a:rPr lang="en-NZ" sz="3500" b="1" dirty="0" smtClean="0">
                <a:solidFill>
                  <a:srgbClr val="1E596D"/>
                </a:solidFill>
                <a:latin typeface="Verdana" pitchFamily="34" charset="0"/>
              </a:rPr>
            </a:br>
            <a:r>
              <a:rPr lang="en-US" sz="3500" b="1" dirty="0" smtClean="0">
                <a:solidFill>
                  <a:srgbClr val="1E596D"/>
                </a:solidFill>
                <a:latin typeface="Verdana" pitchFamily="34" charset="0"/>
              </a:rPr>
              <a:t/>
            </a:r>
            <a:br>
              <a:rPr lang="en-US" sz="3500" b="1" dirty="0" smtClean="0">
                <a:solidFill>
                  <a:srgbClr val="1E596D"/>
                </a:solidFill>
                <a:latin typeface="Verdana" pitchFamily="34" charset="0"/>
              </a:rPr>
            </a:br>
            <a:endParaRPr lang="en-US" sz="3500" b="1" dirty="0" smtClean="0">
              <a:solidFill>
                <a:srgbClr val="94997B"/>
              </a:solidFill>
              <a:latin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8748464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39552" y="260648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000" b="1" dirty="0" err="1" smtClean="0">
                <a:solidFill>
                  <a:schemeClr val="bg1"/>
                </a:solidFill>
              </a:rPr>
              <a:t>Wellbeing@School</a:t>
            </a:r>
            <a:r>
              <a:rPr lang="en-NZ" sz="4000" b="1" dirty="0" smtClean="0">
                <a:solidFill>
                  <a:schemeClr val="bg1"/>
                </a:solidFill>
              </a:rPr>
              <a:t> Website</a:t>
            </a:r>
            <a:endParaRPr lang="en-NZ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banner_invert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28675"/>
          </a:xfrm>
          <a:prstGeom prst="rect">
            <a:avLst/>
          </a:prstGeom>
          <a:noFill/>
        </p:spPr>
      </p:pic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9525" y="14288"/>
            <a:ext cx="6424613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3528" y="836712"/>
            <a:ext cx="8496944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NZ" sz="2000" dirty="0" smtClean="0">
              <a:latin typeface="Verdana" pitchFamily="34" charset="0"/>
            </a:endParaRPr>
          </a:p>
          <a:p>
            <a:endParaRPr lang="en-NZ" sz="2000" dirty="0" smtClean="0">
              <a:latin typeface="Verdana" pitchFamily="34" charset="0"/>
            </a:endParaRPr>
          </a:p>
          <a:p>
            <a:endParaRPr lang="en-NZ" sz="2000" dirty="0" smtClean="0">
              <a:latin typeface="Verdana" pitchFamily="34" charset="0"/>
            </a:endParaRPr>
          </a:p>
          <a:p>
            <a:r>
              <a:rPr lang="en-NZ" sz="2000" dirty="0" smtClean="0">
                <a:latin typeface="Verdana" pitchFamily="34" charset="0"/>
              </a:rPr>
              <a:t>Two W@S resources are designed to assist in this. These are the:</a:t>
            </a:r>
          </a:p>
          <a:p>
            <a:endParaRPr lang="en-NZ" sz="2000" dirty="0" smtClean="0">
              <a:latin typeface="Verdana" pitchFamily="34" charset="0"/>
            </a:endParaRPr>
          </a:p>
          <a:p>
            <a:r>
              <a:rPr lang="en-NZ" sz="2000" b="1" dirty="0" smtClean="0">
                <a:latin typeface="Verdana" pitchFamily="34" charset="0"/>
              </a:rPr>
              <a:t>W@S Action plan template</a:t>
            </a:r>
            <a:r>
              <a:rPr lang="en-NZ" sz="2000" dirty="0" smtClean="0">
                <a:latin typeface="Verdana" pitchFamily="34" charset="0"/>
              </a:rPr>
              <a:t>:  This Word Document is designed for schools to adapt. It provides a format to support schools to consider goals, actions, resources, and how change will be assessed.</a:t>
            </a:r>
          </a:p>
          <a:p>
            <a:endParaRPr lang="en-NZ" sz="2000" dirty="0" smtClean="0">
              <a:latin typeface="Verdana" pitchFamily="34" charset="0"/>
            </a:endParaRPr>
          </a:p>
          <a:p>
            <a:r>
              <a:rPr lang="en-NZ" sz="2000" b="1" dirty="0" smtClean="0">
                <a:latin typeface="Verdana" pitchFamily="34" charset="0"/>
              </a:rPr>
              <a:t>W@S Next step modules</a:t>
            </a:r>
            <a:r>
              <a:rPr lang="en-NZ" sz="2000" dirty="0" smtClean="0">
                <a:latin typeface="Verdana" pitchFamily="34" charset="0"/>
              </a:rPr>
              <a:t>: These resources are designed to support schools to plan next steps. Each module offers suggestions for next step activities linked to each W@S aspect.</a:t>
            </a:r>
          </a:p>
          <a:p>
            <a:r>
              <a:rPr lang="en-NZ" dirty="0" smtClean="0"/>
              <a:t> </a:t>
            </a:r>
            <a:endParaRPr lang="en-NZ" dirty="0"/>
          </a:p>
        </p:txBody>
      </p:sp>
      <p:sp>
        <p:nvSpPr>
          <p:cNvPr id="9" name="Rectangle 8"/>
          <p:cNvSpPr/>
          <p:nvPr/>
        </p:nvSpPr>
        <p:spPr>
          <a:xfrm>
            <a:off x="2123728" y="980728"/>
            <a:ext cx="47179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2400" b="1" dirty="0" smtClean="0">
                <a:solidFill>
                  <a:srgbClr val="009999"/>
                </a:solidFill>
                <a:latin typeface="Verdana" pitchFamily="34" charset="0"/>
              </a:rPr>
              <a:t>Developing an Action Plan</a:t>
            </a:r>
            <a:endParaRPr lang="en-NZ" sz="2400" b="1" dirty="0">
              <a:solidFill>
                <a:srgbClr val="009999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748464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23528" y="188640"/>
            <a:ext cx="626469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>
                <a:solidFill>
                  <a:schemeClr val="bg1"/>
                </a:solidFill>
              </a:rPr>
              <a:t>Wellbeing@School</a:t>
            </a:r>
            <a:r>
              <a:rPr lang="en-GB" sz="2800" b="1" dirty="0" smtClean="0">
                <a:solidFill>
                  <a:schemeClr val="bg1"/>
                </a:solidFill>
              </a:rPr>
              <a:t>: 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dirty="0" smtClean="0">
                <a:solidFill>
                  <a:schemeClr val="bg1"/>
                </a:solidFill>
              </a:rPr>
              <a:t>Building a safe and caring school climate that deters bullying</a:t>
            </a:r>
            <a:endParaRPr lang="en-NZ" dirty="0"/>
          </a:p>
        </p:txBody>
      </p:sp>
      <p:sp>
        <p:nvSpPr>
          <p:cNvPr id="5" name="Rectangle 4"/>
          <p:cNvSpPr/>
          <p:nvPr/>
        </p:nvSpPr>
        <p:spPr>
          <a:xfrm>
            <a:off x="2210879" y="1196752"/>
            <a:ext cx="41104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NZ" sz="2400" b="1" dirty="0" smtClean="0">
                <a:solidFill>
                  <a:srgbClr val="009999"/>
                </a:solidFill>
                <a:latin typeface="Verdana" pitchFamily="34" charset="0"/>
              </a:rPr>
              <a:t>Step Four: Take Action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611560" y="1997839"/>
            <a:ext cx="76328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000" dirty="0" smtClean="0">
                <a:latin typeface="Verdana" pitchFamily="34" charset="0"/>
              </a:rPr>
              <a:t>Research shows that the processes schools use to implement change are a key factor in determining the success of these changes. </a:t>
            </a:r>
          </a:p>
        </p:txBody>
      </p:sp>
      <p:sp>
        <p:nvSpPr>
          <p:cNvPr id="8" name="Rectangle 7"/>
          <p:cNvSpPr/>
          <p:nvPr/>
        </p:nvSpPr>
        <p:spPr>
          <a:xfrm>
            <a:off x="611560" y="3140968"/>
            <a:ext cx="792088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000" b="1" dirty="0" smtClean="0">
                <a:latin typeface="Verdana" pitchFamily="34" charset="0"/>
              </a:rPr>
              <a:t>Key actions</a:t>
            </a:r>
          </a:p>
          <a:p>
            <a:pPr>
              <a:buFont typeface="Arial" pitchFamily="34" charset="0"/>
              <a:buChar char="•"/>
            </a:pPr>
            <a:r>
              <a:rPr lang="en-NZ" sz="2000" dirty="0" smtClean="0">
                <a:latin typeface="Verdana" pitchFamily="34" charset="0"/>
              </a:rPr>
              <a:t>	Implement new actions thoroughly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NZ" sz="2000" dirty="0" smtClean="0">
                <a:latin typeface="Verdana" pitchFamily="34" charset="0"/>
              </a:rPr>
              <a:t>	Involve the whole community</a:t>
            </a:r>
          </a:p>
          <a:p>
            <a:pPr>
              <a:buFont typeface="Arial" pitchFamily="34" charset="0"/>
              <a:buChar char="•"/>
            </a:pPr>
            <a:r>
              <a:rPr lang="en-NZ" sz="2000" dirty="0" smtClean="0">
                <a:latin typeface="Verdana" pitchFamily="34" charset="0"/>
              </a:rPr>
              <a:t>	Ensure staff, students, and the community have 	adequate learning opportunities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NZ" sz="2000" dirty="0" smtClean="0">
                <a:latin typeface="Verdana" pitchFamily="34" charset="0"/>
              </a:rPr>
              <a:t>	Monitor progress and using formative feedback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NZ" sz="2000" dirty="0" smtClean="0">
                <a:latin typeface="Verdana" pitchFamily="34" charset="0"/>
              </a:rPr>
              <a:t>	Make on-going changes if necessary.</a:t>
            </a:r>
            <a:endParaRPr lang="en-NZ" sz="200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2348880"/>
            <a:ext cx="84249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400" dirty="0" smtClean="0">
                <a:latin typeface="Verdana" pitchFamily="34" charset="0"/>
              </a:rPr>
              <a:t>Step 5 is about </a:t>
            </a:r>
            <a:r>
              <a:rPr lang="en-NZ" sz="2400" b="1" dirty="0" smtClean="0">
                <a:latin typeface="Verdana" pitchFamily="34" charset="0"/>
              </a:rPr>
              <a:t>reviewing and reflecting </a:t>
            </a:r>
            <a:r>
              <a:rPr lang="en-NZ" sz="2400" dirty="0" smtClean="0">
                <a:latin typeface="Verdana" pitchFamily="34" charset="0"/>
              </a:rPr>
              <a:t>on progress. </a:t>
            </a:r>
          </a:p>
          <a:p>
            <a:endParaRPr lang="en-NZ" sz="2400" dirty="0" smtClean="0">
              <a:latin typeface="Verdana" pitchFamily="34" charset="0"/>
            </a:endParaRPr>
          </a:p>
          <a:p>
            <a:r>
              <a:rPr lang="en-NZ" sz="2400" dirty="0" smtClean="0">
                <a:latin typeface="Verdana" pitchFamily="34" charset="0"/>
              </a:rPr>
              <a:t>During Step 5, schools </a:t>
            </a:r>
            <a:r>
              <a:rPr lang="en-NZ" sz="2400" b="1" dirty="0" smtClean="0">
                <a:latin typeface="Verdana" pitchFamily="34" charset="0"/>
              </a:rPr>
              <a:t>re-use the W@S tools </a:t>
            </a:r>
            <a:r>
              <a:rPr lang="en-NZ" sz="2400" dirty="0" smtClean="0">
                <a:latin typeface="Verdana" pitchFamily="34" charset="0"/>
              </a:rPr>
              <a:t>to collect data to </a:t>
            </a:r>
            <a:r>
              <a:rPr lang="en-NZ" sz="2400" b="1" dirty="0" smtClean="0">
                <a:latin typeface="Verdana" pitchFamily="34" charset="0"/>
              </a:rPr>
              <a:t>review actions</a:t>
            </a:r>
            <a:r>
              <a:rPr lang="en-NZ" sz="2400" dirty="0" smtClean="0">
                <a:latin typeface="Verdana" pitchFamily="34" charset="0"/>
              </a:rPr>
              <a:t>. It is suggested that a formal review of progress happens annually, and a major review after 3-5 years</a:t>
            </a:r>
            <a:endParaRPr lang="en-NZ" sz="2400" dirty="0">
              <a:latin typeface="Verdana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748464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23528" y="188640"/>
            <a:ext cx="626469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>
                <a:solidFill>
                  <a:schemeClr val="bg1"/>
                </a:solidFill>
              </a:rPr>
              <a:t>Wellbeing@School</a:t>
            </a:r>
            <a:r>
              <a:rPr lang="en-GB" sz="2800" b="1" dirty="0" smtClean="0">
                <a:solidFill>
                  <a:schemeClr val="bg1"/>
                </a:solidFill>
              </a:rPr>
              <a:t>: 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dirty="0" smtClean="0">
                <a:solidFill>
                  <a:schemeClr val="bg1"/>
                </a:solidFill>
              </a:rPr>
              <a:t>Building a safe and caring school climate that deters bullying</a:t>
            </a:r>
            <a:endParaRPr lang="en-NZ" dirty="0"/>
          </a:p>
        </p:txBody>
      </p:sp>
      <p:sp>
        <p:nvSpPr>
          <p:cNvPr id="5" name="Rectangle 4"/>
          <p:cNvSpPr/>
          <p:nvPr/>
        </p:nvSpPr>
        <p:spPr>
          <a:xfrm>
            <a:off x="2473443" y="1484784"/>
            <a:ext cx="37818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NZ" sz="2800" b="1" dirty="0" smtClean="0">
                <a:solidFill>
                  <a:srgbClr val="009999"/>
                </a:solidFill>
                <a:latin typeface="Verdana" pitchFamily="34" charset="0"/>
              </a:rPr>
              <a:t>Step Five: Review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8748464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719137"/>
          </a:xfrm>
        </p:spPr>
        <p:txBody>
          <a:bodyPr/>
          <a:lstStyle/>
          <a:p>
            <a:r>
              <a:rPr lang="en-NZ" sz="3400" dirty="0" smtClean="0"/>
              <a:t> </a:t>
            </a:r>
            <a:r>
              <a:rPr lang="en-NZ" sz="3400" dirty="0" smtClean="0">
                <a:solidFill>
                  <a:schemeClr val="bg1"/>
                </a:solidFill>
              </a:rPr>
              <a:t>A way of working: The self-review cycle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4213" y="1341438"/>
            <a:ext cx="8208962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fontAlgn="auto" hangingPunct="0">
              <a:lnSpc>
                <a:spcPts val="3120"/>
              </a:lnSpc>
              <a:spcBef>
                <a:spcPct val="75000"/>
              </a:spcBef>
              <a:spcAft>
                <a:spcPts val="200"/>
              </a:spcAft>
              <a:defRPr/>
            </a:pPr>
            <a:endParaRPr lang="en-GB" i="1" kern="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9460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NZ">
              <a:latin typeface="Calibri" pitchFamily="34" charset="0"/>
            </a:endParaRPr>
          </a:p>
        </p:txBody>
      </p:sp>
      <p:pic>
        <p:nvPicPr>
          <p:cNvPr id="19461" name="Picture 6" descr="self review cycle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713" y="836613"/>
            <a:ext cx="5616575" cy="540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7092950" y="908050"/>
            <a:ext cx="2051050" cy="186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NZ" dirty="0"/>
              <a:t>Planning &amp; preparation </a:t>
            </a:r>
            <a:r>
              <a:rPr lang="en-NZ" sz="2000" b="1" dirty="0">
                <a:solidFill>
                  <a:srgbClr val="0070C0"/>
                </a:solidFill>
              </a:rPr>
              <a:t>(Putting in place a review team)</a:t>
            </a:r>
            <a:endParaRPr lang="en-GB" sz="2000" dirty="0"/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179388" y="981075"/>
            <a:ext cx="2089150" cy="186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NZ"/>
              <a:t>Reviewing &amp; improving </a:t>
            </a:r>
            <a:r>
              <a:rPr lang="en-NZ" sz="2000" b="1">
                <a:solidFill>
                  <a:srgbClr val="0070C0"/>
                </a:solidFill>
              </a:rPr>
              <a:t>(Re-using  W@S tools to chart change)</a:t>
            </a:r>
            <a:endParaRPr lang="en-GB" sz="2000" b="1">
              <a:solidFill>
                <a:srgbClr val="0070C0"/>
              </a:solidFill>
            </a:endParaRP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558800" y="3716338"/>
            <a:ext cx="2068513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NZ"/>
              <a:t>Taking action</a:t>
            </a:r>
            <a:endParaRPr lang="en-GB"/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7235825" y="3429000"/>
            <a:ext cx="1728788" cy="225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NZ" dirty="0"/>
              <a:t>Gathering data &amp; assessing needs </a:t>
            </a:r>
            <a:r>
              <a:rPr lang="en-NZ" sz="2000" b="1" dirty="0">
                <a:solidFill>
                  <a:srgbClr val="0070C0"/>
                </a:solidFill>
              </a:rPr>
              <a:t>(Using the W@S tools)</a:t>
            </a:r>
            <a:endParaRPr lang="en-GB" sz="2000" b="1" dirty="0">
              <a:solidFill>
                <a:srgbClr val="0070C0"/>
              </a:solidFill>
            </a:endParaRP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468313" y="6092825"/>
            <a:ext cx="820737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NZ"/>
              <a:t>Next step planning </a:t>
            </a:r>
            <a:r>
              <a:rPr lang="en-NZ" sz="2000" b="1">
                <a:solidFill>
                  <a:srgbClr val="0070C0"/>
                </a:solidFill>
              </a:rPr>
              <a:t>(Using W@S reports &amp; modules) </a:t>
            </a:r>
            <a:endParaRPr lang="en-GB" sz="2000" b="1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NZ" b="1" dirty="0" smtClean="0">
                <a:solidFill>
                  <a:srgbClr val="009999"/>
                </a:solidFill>
              </a:rPr>
              <a:t>Step One: Planning and preparation</a:t>
            </a:r>
          </a:p>
          <a:p>
            <a:pPr>
              <a:buNone/>
            </a:pPr>
            <a:r>
              <a:rPr lang="en-NZ" b="1" dirty="0" smtClean="0"/>
              <a:t>The two key parts of a whole school approach are:</a:t>
            </a:r>
          </a:p>
          <a:p>
            <a:r>
              <a:rPr lang="en-NZ" b="1" dirty="0" smtClean="0"/>
              <a:t>a way of thinking about schools as a multidimensional </a:t>
            </a:r>
            <a:r>
              <a:rPr lang="en-NZ" dirty="0" smtClean="0"/>
              <a:t>and interactive system</a:t>
            </a:r>
          </a:p>
          <a:p>
            <a:r>
              <a:rPr lang="en-NZ" b="1" dirty="0" smtClean="0"/>
              <a:t>a process for change in schools that involves all community members working together.</a:t>
            </a:r>
          </a:p>
          <a:p>
            <a:endParaRPr lang="en-N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48464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23528" y="188640"/>
            <a:ext cx="626469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>
                <a:solidFill>
                  <a:schemeClr val="bg1"/>
                </a:solidFill>
              </a:rPr>
              <a:t>Wellbeing@School</a:t>
            </a:r>
            <a:r>
              <a:rPr lang="en-GB" sz="2800" b="1" dirty="0" smtClean="0">
                <a:solidFill>
                  <a:schemeClr val="bg1"/>
                </a:solidFill>
              </a:rPr>
              <a:t>: 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dirty="0" smtClean="0">
                <a:solidFill>
                  <a:schemeClr val="bg1"/>
                </a:solidFill>
              </a:rPr>
              <a:t>Building a safe and caring school climate that deters bullying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60648"/>
            <a:ext cx="6696744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0"/>
            <a:ext cx="7054552" cy="1476375"/>
          </a:xfrm>
        </p:spPr>
        <p:txBody>
          <a:bodyPr>
            <a:normAutofit/>
          </a:bodyPr>
          <a:lstStyle/>
          <a:p>
            <a:pPr algn="l"/>
            <a:r>
              <a:rPr lang="en-GB" sz="2000" b="1" dirty="0" err="1" smtClean="0">
                <a:solidFill>
                  <a:schemeClr val="bg1"/>
                </a:solidFill>
              </a:rPr>
              <a:t>Wellbeing@School</a:t>
            </a:r>
            <a:r>
              <a:rPr lang="en-GB" sz="2000" b="1" dirty="0" smtClean="0">
                <a:solidFill>
                  <a:schemeClr val="bg1"/>
                </a:solidFill>
              </a:rPr>
              <a:t>: 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1400" dirty="0" smtClean="0">
                <a:solidFill>
                  <a:schemeClr val="bg1"/>
                </a:solidFill>
              </a:rPr>
              <a:t>Building a safe and caring school climate that deters bullying</a:t>
            </a:r>
            <a:endParaRPr lang="en-GB" sz="2000" dirty="0" smtClean="0">
              <a:solidFill>
                <a:schemeClr val="bg1"/>
              </a:solidFill>
            </a:endParaRPr>
          </a:p>
        </p:txBody>
      </p:sp>
      <p:pic>
        <p:nvPicPr>
          <p:cNvPr id="91141" name="Picture 5" descr="homepage"/>
          <p:cNvPicPr>
            <a:picLocks noChangeAspect="1" noChangeArrowheads="1"/>
          </p:cNvPicPr>
          <p:nvPr/>
        </p:nvPicPr>
        <p:blipFill>
          <a:blip r:embed="rId4" cstate="print"/>
          <a:srcRect t="13507" r="1127"/>
          <a:stretch>
            <a:fillRect/>
          </a:stretch>
        </p:blipFill>
        <p:spPr bwMode="auto">
          <a:xfrm>
            <a:off x="1547664" y="1124744"/>
            <a:ext cx="6408712" cy="55335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8748464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NZ" sz="2800" dirty="0" err="1" smtClean="0">
                <a:solidFill>
                  <a:schemeClr val="bg1"/>
                </a:solidFill>
              </a:rPr>
              <a:t>Wellbeing@School</a:t>
            </a:r>
            <a:r>
              <a:rPr lang="en-NZ" sz="2800" dirty="0" smtClean="0">
                <a:solidFill>
                  <a:schemeClr val="bg1"/>
                </a:solidFill>
              </a:rPr>
              <a:t> –school administration</a:t>
            </a:r>
            <a:endParaRPr lang="en-NZ" sz="2800" dirty="0">
              <a:solidFill>
                <a:schemeClr val="bg1"/>
              </a:solidFill>
            </a:endParaRPr>
          </a:p>
        </p:txBody>
      </p:sp>
      <p:pic>
        <p:nvPicPr>
          <p:cNvPr id="8" name="Content Placeholder 7" descr="Survey admin area"/>
          <p:cNvPicPr>
            <a:picLocks noGrp="1"/>
          </p:cNvPicPr>
          <p:nvPr>
            <p:ph idx="1"/>
          </p:nvPr>
        </p:nvPicPr>
        <p:blipFill>
          <a:blip r:embed="rId4" cstate="print"/>
          <a:srcRect t="13360"/>
          <a:stretch>
            <a:fillRect/>
          </a:stretch>
        </p:blipFill>
        <p:spPr bwMode="auto">
          <a:xfrm>
            <a:off x="611560" y="1124744"/>
            <a:ext cx="7848872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0" y="-5926914"/>
            <a:ext cx="9139040" cy="1231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 smtClean="0"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 smtClean="0"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 smtClean="0"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There are a number of functions available for surveys in the Current survey list: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" pitchFamily="34" charset="0"/>
              </a:rPr>
              <a:t>	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Downloadable  version of the survey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(Student Survey, Teacher Survey or School Self-Review Tool);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        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Survey administration: link to the survey, sending emails, archiving the survey,</a:t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  adding classes and data entry function (for the Student Survey).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        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or   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   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Access to the survey – can turn access off/on for each type of survey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Done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: The number of surveys that have been completed.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" pitchFamily="34" charset="0"/>
              </a:rPr>
              <a:t>	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Summary reports: shows the summary reports for the survey results.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" pitchFamily="34" charset="0"/>
              </a:rPr>
              <a:t>	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Archive survey icon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" pitchFamily="34" charset="0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	Delete survey – you can delete a survey only if it is empty</a:t>
            </a:r>
          </a:p>
        </p:txBody>
      </p:sp>
      <p:pic>
        <p:nvPicPr>
          <p:cNvPr id="61442" name="Picture 2" descr="downloadable pdf version of the surve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916832"/>
            <a:ext cx="390525" cy="476250"/>
          </a:xfrm>
          <a:prstGeom prst="rect">
            <a:avLst/>
          </a:prstGeom>
          <a:noFill/>
        </p:spPr>
      </p:pic>
      <p:pic>
        <p:nvPicPr>
          <p:cNvPr id="61443" name="Picture 3" descr="Survey and tool administra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924944"/>
            <a:ext cx="304800" cy="304800"/>
          </a:xfrm>
          <a:prstGeom prst="rect">
            <a:avLst/>
          </a:prstGeom>
          <a:noFill/>
        </p:spPr>
      </p:pic>
      <p:pic>
        <p:nvPicPr>
          <p:cNvPr id="61444" name="Picture 4" descr="Access to the survey is turned 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789040"/>
            <a:ext cx="304800" cy="304800"/>
          </a:xfrm>
          <a:prstGeom prst="rect">
            <a:avLst/>
          </a:prstGeom>
          <a:noFill/>
        </p:spPr>
      </p:pic>
      <p:pic>
        <p:nvPicPr>
          <p:cNvPr id="61445" name="Picture 5" descr="Access to the survey is turned of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3789040"/>
            <a:ext cx="304800" cy="304800"/>
          </a:xfrm>
          <a:prstGeom prst="rect">
            <a:avLst/>
          </a:prstGeom>
          <a:noFill/>
        </p:spPr>
      </p:pic>
      <p:pic>
        <p:nvPicPr>
          <p:cNvPr id="61446" name="Picture 6" descr="Reports of the school survey dat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4869160"/>
            <a:ext cx="228600" cy="228600"/>
          </a:xfrm>
          <a:prstGeom prst="rect">
            <a:avLst/>
          </a:prstGeom>
          <a:noFill/>
        </p:spPr>
      </p:pic>
      <p:pic>
        <p:nvPicPr>
          <p:cNvPr id="61447" name="Picture 7" descr="Archive the surve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560" y="5445224"/>
            <a:ext cx="304800" cy="304800"/>
          </a:xfrm>
          <a:prstGeom prst="rect">
            <a:avLst/>
          </a:prstGeom>
          <a:noFill/>
        </p:spPr>
      </p:pic>
      <p:pic>
        <p:nvPicPr>
          <p:cNvPr id="61448" name="Picture 8" descr="Delete the survey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7544" y="5877272"/>
            <a:ext cx="457200" cy="457200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188640"/>
            <a:ext cx="8748464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395536" y="260648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 err="1" smtClean="0">
                <a:solidFill>
                  <a:schemeClr val="bg1"/>
                </a:solidFill>
              </a:rPr>
              <a:t>Wellbeing@School</a:t>
            </a:r>
            <a:r>
              <a:rPr lang="en-NZ" sz="2400" b="1" dirty="0" smtClean="0">
                <a:solidFill>
                  <a:schemeClr val="bg1"/>
                </a:solidFill>
              </a:rPr>
              <a:t> – Step One : Planning and preparation</a:t>
            </a:r>
          </a:p>
          <a:p>
            <a:r>
              <a:rPr lang="en-NZ" sz="2400" b="1" dirty="0" smtClean="0">
                <a:solidFill>
                  <a:schemeClr val="bg1"/>
                </a:solidFill>
              </a:rPr>
              <a:t>Explanation of dashboard</a:t>
            </a:r>
            <a:endParaRPr lang="en-NZ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NZ" b="1" dirty="0" smtClean="0">
                <a:solidFill>
                  <a:srgbClr val="009999"/>
                </a:solidFill>
              </a:rPr>
              <a:t>Step Two: Gathering Data</a:t>
            </a:r>
          </a:p>
          <a:p>
            <a:pPr algn="ctr">
              <a:buNone/>
            </a:pPr>
            <a:r>
              <a:rPr lang="en-NZ" sz="2400" b="1" dirty="0" err="1" smtClean="0"/>
              <a:t>Keypoints</a:t>
            </a:r>
            <a:r>
              <a:rPr lang="en-NZ" sz="2400" b="1" dirty="0" smtClean="0"/>
              <a:t> about using the </a:t>
            </a:r>
            <a:r>
              <a:rPr lang="en-NZ" sz="2400" b="1" dirty="0" err="1" smtClean="0"/>
              <a:t>Wellbeing@School</a:t>
            </a:r>
            <a:r>
              <a:rPr lang="en-NZ" sz="2400" b="1" dirty="0" smtClean="0"/>
              <a:t> tools to collect data</a:t>
            </a:r>
          </a:p>
          <a:p>
            <a:r>
              <a:rPr lang="en-NZ" sz="2400" dirty="0" smtClean="0"/>
              <a:t>Use the W@S tools </a:t>
            </a:r>
            <a:r>
              <a:rPr lang="en-NZ" sz="2400" b="1" dirty="0" smtClean="0"/>
              <a:t>together</a:t>
            </a:r>
            <a:r>
              <a:rPr lang="en-NZ" sz="2400" dirty="0" smtClean="0"/>
              <a:t> to build a picture of students and staffs view of school practice</a:t>
            </a:r>
          </a:p>
          <a:p>
            <a:r>
              <a:rPr lang="en-NZ" sz="2400" dirty="0" smtClean="0"/>
              <a:t>The W@S tools can be used to provide </a:t>
            </a:r>
            <a:r>
              <a:rPr lang="en-NZ" sz="2400" b="1" dirty="0" smtClean="0"/>
              <a:t>needs assessment and baseline data</a:t>
            </a:r>
          </a:p>
          <a:p>
            <a:r>
              <a:rPr lang="en-NZ" sz="2400" dirty="0" smtClean="0"/>
              <a:t>Self Review and needs assessment data is best gathered from </a:t>
            </a:r>
            <a:r>
              <a:rPr lang="en-NZ" sz="2400" b="1" dirty="0" smtClean="0"/>
              <a:t>more than one source</a:t>
            </a:r>
          </a:p>
          <a:p>
            <a:r>
              <a:rPr lang="en-NZ" sz="2400" dirty="0" smtClean="0"/>
              <a:t>This data can be used to </a:t>
            </a:r>
            <a:r>
              <a:rPr lang="en-NZ" sz="2400" b="1" dirty="0" smtClean="0"/>
              <a:t>start discussions </a:t>
            </a:r>
            <a:r>
              <a:rPr lang="en-NZ" sz="2400" dirty="0" smtClean="0"/>
              <a:t>and raise awareness about how different groups view the school</a:t>
            </a:r>
          </a:p>
          <a:p>
            <a:r>
              <a:rPr lang="en-NZ" sz="2400" dirty="0" smtClean="0"/>
              <a:t>Develop a plan for how </a:t>
            </a:r>
            <a:r>
              <a:rPr lang="en-NZ" sz="2400" b="1" dirty="0" smtClean="0"/>
              <a:t>data will be collected over time</a:t>
            </a:r>
            <a:endParaRPr lang="en-NZ" sz="24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48464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23528" y="188640"/>
            <a:ext cx="626469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>
                <a:solidFill>
                  <a:schemeClr val="bg1"/>
                </a:solidFill>
              </a:rPr>
              <a:t>Wellbeing@School</a:t>
            </a:r>
            <a:r>
              <a:rPr lang="en-GB" sz="2800" b="1" dirty="0" smtClean="0">
                <a:solidFill>
                  <a:schemeClr val="bg1"/>
                </a:solidFill>
              </a:rPr>
              <a:t>: 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dirty="0" smtClean="0">
                <a:solidFill>
                  <a:schemeClr val="bg1"/>
                </a:solidFill>
              </a:rPr>
              <a:t>Building a safe and caring school climate that deters bullying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8748464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647700"/>
          </a:xfrm>
        </p:spPr>
        <p:txBody>
          <a:bodyPr>
            <a:normAutofit/>
          </a:bodyPr>
          <a:lstStyle/>
          <a:p>
            <a:pPr algn="l"/>
            <a:r>
              <a:rPr lang="en-GB" sz="2800" b="1" dirty="0" err="1" smtClean="0">
                <a:solidFill>
                  <a:schemeClr val="bg1"/>
                </a:solidFill>
              </a:rPr>
              <a:t>Wellbeing@School</a:t>
            </a:r>
            <a:r>
              <a:rPr lang="en-GB" sz="2800" b="1" dirty="0" smtClean="0">
                <a:solidFill>
                  <a:schemeClr val="bg1"/>
                </a:solidFill>
              </a:rPr>
              <a:t>: Step 2 –Gathering Data</a:t>
            </a:r>
          </a:p>
        </p:txBody>
      </p:sp>
      <p:sp>
        <p:nvSpPr>
          <p:cNvPr id="8195" name="Rectangle 15"/>
          <p:cNvSpPr>
            <a:spLocks noChangeArrowheads="1"/>
          </p:cNvSpPr>
          <p:nvPr/>
        </p:nvSpPr>
        <p:spPr bwMode="auto">
          <a:xfrm>
            <a:off x="-231775" y="455613"/>
            <a:ext cx="184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>
              <a:solidFill>
                <a:schemeClr val="tx1"/>
              </a:solidFill>
              <a:latin typeface="Arial" charset="0"/>
            </a:endParaRP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611560" y="980728"/>
          <a:ext cx="7992888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8" name="Diagram 7"/>
          <p:cNvGraphicFramePr/>
          <p:nvPr/>
        </p:nvGraphicFramePr>
        <p:xfrm>
          <a:off x="1187624" y="2564904"/>
          <a:ext cx="6336704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1584</Words>
  <Application>Microsoft Office PowerPoint</Application>
  <PresentationFormat>On-screen Show (4:3)</PresentationFormat>
  <Paragraphs>208</Paragraphs>
  <Slides>22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www.wellbeing@school.org.nz   available to schools on 7 May 2012   Building a safe and caring school climate that deters bullying  (Former name: Safe School Climate)     </vt:lpstr>
      <vt:lpstr> A way of working: The self-review cycle</vt:lpstr>
      <vt:lpstr>Slide 4</vt:lpstr>
      <vt:lpstr>Wellbeing@School:  Building a safe and caring school climate that deters bullying</vt:lpstr>
      <vt:lpstr>Wellbeing@School –school administration</vt:lpstr>
      <vt:lpstr>Slide 7</vt:lpstr>
      <vt:lpstr>Slide 8</vt:lpstr>
      <vt:lpstr>Wellbeing@School: Step 2 –Gathering Data</vt:lpstr>
      <vt:lpstr>The Student Survey</vt:lpstr>
      <vt:lpstr>The Teacher Survey</vt:lpstr>
      <vt:lpstr>The School Self Review Tool (SSRT)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Ministry of Education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bauckhamj</dc:creator>
  <cp:lastModifiedBy>Ministry Of Education - Scripting Build v3.51</cp:lastModifiedBy>
  <cp:revision>58</cp:revision>
  <dcterms:created xsi:type="dcterms:W3CDTF">2012-02-03T01:06:37Z</dcterms:created>
  <dcterms:modified xsi:type="dcterms:W3CDTF">2012-05-16T02:46:30Z</dcterms:modified>
</cp:coreProperties>
</file>